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8" r:id="rId1"/>
  </p:sldMasterIdLst>
  <p:notesMasterIdLst>
    <p:notesMasterId r:id="rId14"/>
  </p:notesMasterIdLst>
  <p:sldIdLst>
    <p:sldId id="256" r:id="rId2"/>
    <p:sldId id="264" r:id="rId3"/>
    <p:sldId id="265" r:id="rId4"/>
    <p:sldId id="266" r:id="rId5"/>
    <p:sldId id="272" r:id="rId6"/>
    <p:sldId id="274" r:id="rId7"/>
    <p:sldId id="273" r:id="rId8"/>
    <p:sldId id="267" r:id="rId9"/>
    <p:sldId id="268" r:id="rId10"/>
    <p:sldId id="269" r:id="rId11"/>
    <p:sldId id="271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201C30-9363-3E2A-7169-8E2D3F37DBDC}" v="4" dt="2019-12-08T11:07:42.1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10DC7-A9F3-4F32-BACC-D66DD4EC0184}" type="datetimeFigureOut">
              <a:rPr lang="en-US"/>
              <a:t>12/8/2019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D9033-A7D5-44B2-A926-2EA69D99A081}" type="slidenum">
              <a:rPr lang="en-US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03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LU">
                <a:cs typeface="Calibri"/>
              </a:rPr>
              <a:t>Nuits des musées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D9033-A7D5-44B2-A926-2EA69D99A081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10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66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91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6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7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13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55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12/8/2019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43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12/8/2019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7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11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12/8/2019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14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1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632" y="1955132"/>
            <a:ext cx="8422105" cy="1861801"/>
          </a:xfrm>
        </p:spPr>
        <p:txBody>
          <a:bodyPr anchor="ctr">
            <a:noAutofit/>
          </a:bodyPr>
          <a:lstStyle/>
          <a:p>
            <a:r>
              <a:rPr lang="fr-LU" sz="6000" dirty="0"/>
              <a:t>Projet Macroéconomiq</a:t>
            </a:r>
            <a:r>
              <a:rPr lang="de-DE" sz="6000" dirty="0" err="1"/>
              <a:t>ue</a:t>
            </a:r>
            <a:r>
              <a:rPr lang="de-DE" sz="6000" dirty="0"/>
              <a:t> </a:t>
            </a:r>
            <a:r>
              <a:rPr lang="fr-LU" sz="6000" dirty="0"/>
              <a:t> </a:t>
            </a:r>
            <a:r>
              <a:rPr lang="de-DE" sz="6000" dirty="0"/>
              <a:t> en </a:t>
            </a:r>
            <a:r>
              <a:rPr lang="fr-LU" sz="6000" dirty="0"/>
              <a:t>ville haute </a:t>
            </a:r>
            <a:br>
              <a:rPr lang="fr-LU" sz="6000" dirty="0"/>
            </a:br>
            <a:r>
              <a:rPr lang="fr-LU" sz="6000" dirty="0">
                <a:latin typeface="Rockwell Condensed"/>
              </a:rPr>
              <a:t>3GCM3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5204BC-4E81-4416-843F-9F55AB8505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20" b="-2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pic>
        <p:nvPicPr>
          <p:cNvPr id="5" name="Picture 5" descr="A picture containing weapon, drawing&#10;&#10;Description generated with very high confidence">
            <a:extLst>
              <a:ext uri="{FF2B5EF4-FFF2-40B4-BE49-F238E27FC236}">
                <a16:creationId xmlns:a16="http://schemas.microsoft.com/office/drawing/2014/main" id="{4A8C9B35-64E8-4D6D-A116-FDA75E4D5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0730" y="5253008"/>
            <a:ext cx="3131320" cy="100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8AFD15B-CF29-4306-884F-47675092F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695019-7729-4F88-8337-DF6A01AA6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544" y="1382165"/>
            <a:ext cx="4869179" cy="1517984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000000"/>
                </a:solidFill>
                <a:cs typeface="Calibri Light"/>
              </a:rPr>
              <a:t>Notre But:</a:t>
            </a:r>
            <a:endParaRPr lang="en-US" sz="4800">
              <a:solidFill>
                <a:srgbClr val="000000"/>
              </a:solidFill>
            </a:endParaRPr>
          </a:p>
        </p:txBody>
      </p:sp>
      <p:pic>
        <p:nvPicPr>
          <p:cNvPr id="4" name="Picture 4" descr="A tall building&#10;&#10;Description generated with very high confidence">
            <a:extLst>
              <a:ext uri="{FF2B5EF4-FFF2-40B4-BE49-F238E27FC236}">
                <a16:creationId xmlns:a16="http://schemas.microsoft.com/office/drawing/2014/main" id="{9A3C4BCB-61A1-43CC-929A-F4E257FB8D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77" r="4000" b="2"/>
          <a:stretch/>
        </p:blipFill>
        <p:spPr>
          <a:xfrm>
            <a:off x="-9866" y="401980"/>
            <a:ext cx="6115733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6349AB3-1BD3-41E1-8979-1DBDCB5CD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866" y="401980"/>
            <a:ext cx="6115733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D8CFC-CB2E-453C-947E-7B69AB75A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545" y="3007389"/>
            <a:ext cx="4869179" cy="30658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LU" sz="1800">
                <a:solidFill>
                  <a:srgbClr val="000000"/>
                </a:solidFill>
                <a:cs typeface="Calibri"/>
              </a:rPr>
              <a:t>Rendre la ville plus attirante pour sa future clientèle</a:t>
            </a:r>
          </a:p>
          <a:p>
            <a:r>
              <a:rPr lang="fr-LU" sz="1800">
                <a:solidFill>
                  <a:srgbClr val="000000"/>
                </a:solidFill>
                <a:cs typeface="Calibri"/>
              </a:rPr>
              <a:t>Créer une union plus forte entre les endroits de loisirs</a:t>
            </a:r>
          </a:p>
          <a:p>
            <a:r>
              <a:rPr lang="fr-LU" sz="1800">
                <a:solidFill>
                  <a:srgbClr val="000000"/>
                </a:solidFill>
                <a:cs typeface="Calibri"/>
              </a:rPr>
              <a:t>Une diversité encore plus grande au sein de la ville </a:t>
            </a:r>
          </a:p>
          <a:p>
            <a:endParaRPr lang="fr-LU" sz="1800">
              <a:solidFill>
                <a:srgbClr val="000000"/>
              </a:solidFill>
              <a:cs typeface="Calibri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4CA915D-BDF0-41F8-B00E-FB186EFF7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17AAC03-BF64-4E67-9032-3BD024998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A131397-5A45-4344-9983-5E400A3E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2921036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A7195-5E37-4B82-B065-663337D97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798394"/>
            <a:ext cx="4730451" cy="1637730"/>
          </a:xfrm>
        </p:spPr>
        <p:txBody>
          <a:bodyPr>
            <a:normAutofit/>
          </a:bodyPr>
          <a:lstStyle/>
          <a:p>
            <a:r>
              <a:rPr lang="en-US" sz="4400"/>
              <a:t>Exemple:</a:t>
            </a:r>
            <a:br>
              <a:rPr lang="en-US" sz="4400"/>
            </a:br>
            <a:r>
              <a:rPr lang="en-US" sz="4400"/>
              <a:t>48 stunden neukölln</a:t>
            </a:r>
            <a:endParaRPr lang="en-US" sz="4400">
              <a:latin typeface="Rockwell Condense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A1BCC-F9AC-4447-A2F7-373E97A73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578608"/>
            <a:ext cx="4730451" cy="359359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Festival d'art</a:t>
            </a:r>
          </a:p>
          <a:p>
            <a:r>
              <a:rPr lang="en-US" dirty="0"/>
              <a:t>Pendant 2 </a:t>
            </a:r>
            <a:r>
              <a:rPr lang="en-US" dirty="0" err="1"/>
              <a:t>jours</a:t>
            </a:r>
            <a:r>
              <a:rPr lang="en-US" dirty="0"/>
              <a:t> 1 </a:t>
            </a:r>
            <a:r>
              <a:rPr lang="en-US" dirty="0" err="1"/>
              <a:t>fois</a:t>
            </a:r>
            <a:r>
              <a:rPr lang="en-US" dirty="0"/>
              <a:t> par an à Berlin</a:t>
            </a:r>
          </a:p>
          <a:p>
            <a:r>
              <a:rPr lang="en-US" dirty="0"/>
              <a:t>Plus de 400 </a:t>
            </a:r>
            <a:r>
              <a:rPr lang="en-US" dirty="0" err="1"/>
              <a:t>événements</a:t>
            </a:r>
            <a:r>
              <a:rPr lang="en-US" dirty="0"/>
              <a:t> </a:t>
            </a:r>
            <a:r>
              <a:rPr lang="en-US" dirty="0" err="1"/>
              <a:t>individuels</a:t>
            </a:r>
            <a:endParaRPr lang="en-US" dirty="0"/>
          </a:p>
          <a:p>
            <a:r>
              <a:rPr lang="en-US" dirty="0"/>
              <a:t>Lieu des </a:t>
            </a:r>
            <a:r>
              <a:rPr lang="en-US" dirty="0" err="1"/>
              <a:t>différents</a:t>
            </a:r>
            <a:r>
              <a:rPr lang="en-US" dirty="0"/>
              <a:t> </a:t>
            </a:r>
            <a:r>
              <a:rPr lang="en-US" dirty="0" err="1"/>
              <a:t>événements</a:t>
            </a:r>
            <a:r>
              <a:rPr lang="en-US" dirty="0"/>
              <a:t>: </a:t>
            </a:r>
            <a:r>
              <a:rPr lang="en-US" dirty="0" err="1"/>
              <a:t>jardins</a:t>
            </a:r>
            <a:r>
              <a:rPr lang="en-US" dirty="0"/>
              <a:t>, </a:t>
            </a:r>
            <a:r>
              <a:rPr lang="en-US" dirty="0" err="1"/>
              <a:t>appartements</a:t>
            </a:r>
            <a:r>
              <a:rPr lang="en-US" dirty="0"/>
              <a:t> </a:t>
            </a:r>
            <a:r>
              <a:rPr lang="en-US" dirty="0" err="1"/>
              <a:t>privés</a:t>
            </a:r>
            <a:r>
              <a:rPr lang="en-US" dirty="0"/>
              <a:t>, caves, </a:t>
            </a:r>
            <a:r>
              <a:rPr lang="en-US" dirty="0" err="1"/>
              <a:t>églises</a:t>
            </a:r>
            <a:r>
              <a:rPr lang="en-US" dirty="0"/>
              <a:t> etc.</a:t>
            </a:r>
          </a:p>
          <a:p>
            <a:r>
              <a:rPr lang="en-US" dirty="0"/>
              <a:t>Entrée </a:t>
            </a:r>
            <a:r>
              <a:rPr lang="en-US" dirty="0" err="1"/>
              <a:t>gratuite</a:t>
            </a:r>
            <a:endParaRPr lang="en-US" sz="2800"/>
          </a:p>
          <a:p>
            <a:endParaRPr lang="en-US" sz="180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26605059-1C5A-4CE6-AE68-84717ECB60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75" r="13727" b="2"/>
          <a:stretch/>
        </p:blipFill>
        <p:spPr>
          <a:xfrm>
            <a:off x="5913124" y="10"/>
            <a:ext cx="6278877" cy="685799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84E34F7-E155-426C-A88E-8AEA6CF3F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04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A9FD3-F2A5-44D0-B5BF-D3E2201B1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Merci pour </a:t>
            </a:r>
            <a:r>
              <a:rPr lang="en-US" dirty="0" err="1"/>
              <a:t>votre</a:t>
            </a:r>
            <a:r>
              <a:rPr lang="en-US" dirty="0"/>
              <a:t> attention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16ADF-90F2-4B5C-8489-ACA117793D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82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281B83-CA83-4EAF-81E2-A0AF1B89C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2005" y="434665"/>
            <a:ext cx="3816774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 b="1" dirty="0"/>
              <a:t>Introduction:</a:t>
            </a:r>
          </a:p>
        </p:txBody>
      </p:sp>
      <p:pic>
        <p:nvPicPr>
          <p:cNvPr id="5" name="Picture 4" descr="A group of people standing in front of a crowd&#10;&#10;Description generated with very high confidence">
            <a:extLst>
              <a:ext uri="{FF2B5EF4-FFF2-40B4-BE49-F238E27FC236}">
                <a16:creationId xmlns:a16="http://schemas.microsoft.com/office/drawing/2014/main" id="{D83F1428-BF81-42D1-BA17-FB649C412A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58" r="20925"/>
          <a:stretch/>
        </p:blipFill>
        <p:spPr>
          <a:xfrm>
            <a:off x="3343" y="10"/>
            <a:ext cx="6224792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9C399-885F-4408-B97D-7A5485FE5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562" y="2096425"/>
            <a:ext cx="5265823" cy="407577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r-LU" sz="1600"/>
              <a:t>But principal (challenge):</a:t>
            </a:r>
          </a:p>
          <a:p>
            <a:pPr lvl="1"/>
            <a:r>
              <a:rPr lang="fr-LU" sz="1600"/>
              <a:t>Comment rendre la ville haute plus attractive pour les jeunes?</a:t>
            </a:r>
            <a:endParaRPr lang="fr-LU" sz="1600">
              <a:cs typeface="Calibri"/>
            </a:endParaRPr>
          </a:p>
          <a:p>
            <a:r>
              <a:rPr lang="fr-LU" sz="1600"/>
              <a:t>Points négatifs de la ville haute:</a:t>
            </a:r>
          </a:p>
          <a:p>
            <a:pPr lvl="1"/>
            <a:r>
              <a:rPr lang="fr-LU" sz="1600"/>
              <a:t>Prix trop élevés</a:t>
            </a:r>
          </a:p>
          <a:p>
            <a:pPr lvl="1"/>
            <a:r>
              <a:rPr lang="fr-LU" sz="1600">
                <a:cs typeface="Calibri"/>
              </a:rPr>
              <a:t>Travaux permanents </a:t>
            </a:r>
          </a:p>
          <a:p>
            <a:pPr lvl="1"/>
            <a:r>
              <a:rPr lang="fr-LU" sz="1600"/>
              <a:t>Peu d'activités disponibles </a:t>
            </a:r>
            <a:endParaRPr lang="fr-LU" sz="1600">
              <a:cs typeface="Calibri"/>
            </a:endParaRPr>
          </a:p>
          <a:p>
            <a:pPr lvl="1"/>
            <a:r>
              <a:rPr lang="fr-LU" sz="1600"/>
              <a:t>Peu de choix musicaux dans les lieux animés </a:t>
            </a:r>
            <a:endParaRPr lang="fr-LU" sz="1600">
              <a:cs typeface="Calibri" panose="020F0502020204030204"/>
            </a:endParaRPr>
          </a:p>
          <a:p>
            <a:pPr lvl="1"/>
            <a:r>
              <a:rPr lang="fr-LU" sz="1600">
                <a:ea typeface="+mn-lt"/>
                <a:cs typeface="+mn-lt"/>
              </a:rPr>
              <a:t>Ville désertée à partir de 18-19h</a:t>
            </a:r>
          </a:p>
          <a:p>
            <a:pPr lvl="1"/>
            <a:endParaRPr lang="fr-LU" sz="1600">
              <a:cs typeface="Calibri"/>
            </a:endParaRPr>
          </a:p>
          <a:p>
            <a:pPr lvl="1"/>
            <a:endParaRPr lang="fr-LU" sz="1600"/>
          </a:p>
          <a:p>
            <a:pPr lvl="1"/>
            <a:endParaRPr lang="fr-LU" sz="1600">
              <a:cs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3692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72095BC-C06B-45BD-A206-0F75C6A4A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281B83-CA83-4EAF-81E2-A0AF1B89C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838" y="2681784"/>
            <a:ext cx="5226137" cy="1407494"/>
          </a:xfrm>
        </p:spPr>
        <p:txBody>
          <a:bodyPr>
            <a:normAutofit/>
          </a:bodyPr>
          <a:lstStyle/>
          <a:p>
            <a:r>
              <a:rPr lang="en-US" sz="4000"/>
              <a:t>Solutions proposées:</a:t>
            </a:r>
          </a:p>
        </p:txBody>
      </p:sp>
      <p:pic>
        <p:nvPicPr>
          <p:cNvPr id="5" name="Picture 5" descr="An aerial view of a city&#10;&#10;Description generated with high confidence">
            <a:extLst>
              <a:ext uri="{FF2B5EF4-FFF2-40B4-BE49-F238E27FC236}">
                <a16:creationId xmlns:a16="http://schemas.microsoft.com/office/drawing/2014/main" id="{C4F7CC35-DE0B-4F59-80F5-90BD1F6F7A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33"/>
          <a:stretch/>
        </p:blipFill>
        <p:spPr>
          <a:xfrm>
            <a:off x="5233763" y="10"/>
            <a:ext cx="4480560" cy="2516773"/>
          </a:xfrm>
          <a:custGeom>
            <a:avLst/>
            <a:gdLst>
              <a:gd name="connsiteX0" fmla="*/ 273471 w 4480560"/>
              <a:gd name="connsiteY0" fmla="*/ 0 h 2516783"/>
              <a:gd name="connsiteX1" fmla="*/ 4207090 w 4480560"/>
              <a:gd name="connsiteY1" fmla="*/ 0 h 2516783"/>
              <a:gd name="connsiteX2" fmla="*/ 4218264 w 4480560"/>
              <a:gd name="connsiteY2" fmla="*/ 73216 h 2516783"/>
              <a:gd name="connsiteX3" fmla="*/ 4228529 w 4480560"/>
              <a:gd name="connsiteY3" fmla="*/ 276503 h 2516783"/>
              <a:gd name="connsiteX4" fmla="*/ 2240280 w 4480560"/>
              <a:gd name="connsiteY4" fmla="*/ 2264752 h 2516783"/>
              <a:gd name="connsiteX5" fmla="*/ 252032 w 4480560"/>
              <a:gd name="connsiteY5" fmla="*/ 276503 h 2516783"/>
              <a:gd name="connsiteX6" fmla="*/ 262297 w 4480560"/>
              <a:gd name="connsiteY6" fmla="*/ 73216 h 2516783"/>
              <a:gd name="connsiteX7" fmla="*/ 18808 w 4480560"/>
              <a:gd name="connsiteY7" fmla="*/ 0 h 2516783"/>
              <a:gd name="connsiteX8" fmla="*/ 216879 w 4480560"/>
              <a:gd name="connsiteY8" fmla="*/ 0 h 2516783"/>
              <a:gd name="connsiteX9" fmla="*/ 206579 w 4480560"/>
              <a:gd name="connsiteY9" fmla="*/ 67490 h 2516783"/>
              <a:gd name="connsiteX10" fmla="*/ 196025 w 4480560"/>
              <a:gd name="connsiteY10" fmla="*/ 276503 h 2516783"/>
              <a:gd name="connsiteX11" fmla="*/ 2240280 w 4480560"/>
              <a:gd name="connsiteY11" fmla="*/ 2320759 h 2516783"/>
              <a:gd name="connsiteX12" fmla="*/ 4284535 w 4480560"/>
              <a:gd name="connsiteY12" fmla="*/ 276503 h 2516783"/>
              <a:gd name="connsiteX13" fmla="*/ 4273981 w 4480560"/>
              <a:gd name="connsiteY13" fmla="*/ 67490 h 2516783"/>
              <a:gd name="connsiteX14" fmla="*/ 4263681 w 4480560"/>
              <a:gd name="connsiteY14" fmla="*/ 0 h 2516783"/>
              <a:gd name="connsiteX15" fmla="*/ 4461752 w 4480560"/>
              <a:gd name="connsiteY15" fmla="*/ 0 h 2516783"/>
              <a:gd name="connsiteX16" fmla="*/ 4468994 w 4480560"/>
              <a:gd name="connsiteY16" fmla="*/ 47447 h 2516783"/>
              <a:gd name="connsiteX17" fmla="*/ 4480560 w 4480560"/>
              <a:gd name="connsiteY17" fmla="*/ 276503 h 2516783"/>
              <a:gd name="connsiteX18" fmla="*/ 2240280 w 4480560"/>
              <a:gd name="connsiteY18" fmla="*/ 2516783 h 2516783"/>
              <a:gd name="connsiteX19" fmla="*/ 0 w 4480560"/>
              <a:gd name="connsiteY19" fmla="*/ 276503 h 2516783"/>
              <a:gd name="connsiteX20" fmla="*/ 11567 w 4480560"/>
              <a:gd name="connsiteY20" fmla="*/ 47447 h 251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80560" h="2516783">
                <a:moveTo>
                  <a:pt x="273471" y="0"/>
                </a:moveTo>
                <a:lnTo>
                  <a:pt x="4207090" y="0"/>
                </a:lnTo>
                <a:lnTo>
                  <a:pt x="4218264" y="73216"/>
                </a:lnTo>
                <a:cubicBezTo>
                  <a:pt x="4225052" y="140055"/>
                  <a:pt x="4228529" y="207873"/>
                  <a:pt x="4228529" y="276503"/>
                </a:cubicBezTo>
                <a:cubicBezTo>
                  <a:pt x="4228529" y="1374583"/>
                  <a:pt x="3338359" y="2264752"/>
                  <a:pt x="2240280" y="2264752"/>
                </a:cubicBezTo>
                <a:cubicBezTo>
                  <a:pt x="1142201" y="2264752"/>
                  <a:pt x="252032" y="1374583"/>
                  <a:pt x="252032" y="276503"/>
                </a:cubicBezTo>
                <a:cubicBezTo>
                  <a:pt x="252032" y="207873"/>
                  <a:pt x="255509" y="140055"/>
                  <a:pt x="262297" y="73216"/>
                </a:cubicBezTo>
                <a:close/>
                <a:moveTo>
                  <a:pt x="18808" y="0"/>
                </a:moveTo>
                <a:lnTo>
                  <a:pt x="216879" y="0"/>
                </a:lnTo>
                <a:lnTo>
                  <a:pt x="206579" y="67490"/>
                </a:lnTo>
                <a:cubicBezTo>
                  <a:pt x="199600" y="136212"/>
                  <a:pt x="196025" y="205940"/>
                  <a:pt x="196025" y="276503"/>
                </a:cubicBezTo>
                <a:cubicBezTo>
                  <a:pt x="196025" y="1405514"/>
                  <a:pt x="1111269" y="2320759"/>
                  <a:pt x="2240280" y="2320759"/>
                </a:cubicBezTo>
                <a:cubicBezTo>
                  <a:pt x="3369291" y="2320759"/>
                  <a:pt x="4284535" y="1405514"/>
                  <a:pt x="4284535" y="276503"/>
                </a:cubicBezTo>
                <a:cubicBezTo>
                  <a:pt x="4284535" y="205940"/>
                  <a:pt x="4280960" y="136212"/>
                  <a:pt x="4273981" y="67490"/>
                </a:cubicBezTo>
                <a:lnTo>
                  <a:pt x="4263681" y="0"/>
                </a:lnTo>
                <a:lnTo>
                  <a:pt x="4461752" y="0"/>
                </a:lnTo>
                <a:lnTo>
                  <a:pt x="4468994" y="47447"/>
                </a:lnTo>
                <a:cubicBezTo>
                  <a:pt x="4476642" y="122759"/>
                  <a:pt x="4480560" y="199173"/>
                  <a:pt x="4480560" y="276503"/>
                </a:cubicBezTo>
                <a:cubicBezTo>
                  <a:pt x="4480560" y="1513776"/>
                  <a:pt x="3477553" y="2516783"/>
                  <a:pt x="2240280" y="2516783"/>
                </a:cubicBezTo>
                <a:cubicBezTo>
                  <a:pt x="1003008" y="2516783"/>
                  <a:pt x="0" y="1513776"/>
                  <a:pt x="0" y="276503"/>
                </a:cubicBezTo>
                <a:cubicBezTo>
                  <a:pt x="0" y="199173"/>
                  <a:pt x="3918" y="122759"/>
                  <a:pt x="11567" y="47447"/>
                </a:cubicBez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D40AAF3-394B-453B-8AF1-B796F8F9F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0"/>
            <a:ext cx="4480560" cy="2516783"/>
          </a:xfrm>
          <a:custGeom>
            <a:avLst/>
            <a:gdLst>
              <a:gd name="connsiteX0" fmla="*/ 273471 w 4480560"/>
              <a:gd name="connsiteY0" fmla="*/ 0 h 2516783"/>
              <a:gd name="connsiteX1" fmla="*/ 4207090 w 4480560"/>
              <a:gd name="connsiteY1" fmla="*/ 0 h 2516783"/>
              <a:gd name="connsiteX2" fmla="*/ 4218264 w 4480560"/>
              <a:gd name="connsiteY2" fmla="*/ 73216 h 2516783"/>
              <a:gd name="connsiteX3" fmla="*/ 4228529 w 4480560"/>
              <a:gd name="connsiteY3" fmla="*/ 276503 h 2516783"/>
              <a:gd name="connsiteX4" fmla="*/ 2240280 w 4480560"/>
              <a:gd name="connsiteY4" fmla="*/ 2264752 h 2516783"/>
              <a:gd name="connsiteX5" fmla="*/ 252032 w 4480560"/>
              <a:gd name="connsiteY5" fmla="*/ 276503 h 2516783"/>
              <a:gd name="connsiteX6" fmla="*/ 262297 w 4480560"/>
              <a:gd name="connsiteY6" fmla="*/ 73216 h 2516783"/>
              <a:gd name="connsiteX7" fmla="*/ 18808 w 4480560"/>
              <a:gd name="connsiteY7" fmla="*/ 0 h 2516783"/>
              <a:gd name="connsiteX8" fmla="*/ 216879 w 4480560"/>
              <a:gd name="connsiteY8" fmla="*/ 0 h 2516783"/>
              <a:gd name="connsiteX9" fmla="*/ 206579 w 4480560"/>
              <a:gd name="connsiteY9" fmla="*/ 67490 h 2516783"/>
              <a:gd name="connsiteX10" fmla="*/ 196025 w 4480560"/>
              <a:gd name="connsiteY10" fmla="*/ 276503 h 2516783"/>
              <a:gd name="connsiteX11" fmla="*/ 2240280 w 4480560"/>
              <a:gd name="connsiteY11" fmla="*/ 2320759 h 2516783"/>
              <a:gd name="connsiteX12" fmla="*/ 4284535 w 4480560"/>
              <a:gd name="connsiteY12" fmla="*/ 276503 h 2516783"/>
              <a:gd name="connsiteX13" fmla="*/ 4273981 w 4480560"/>
              <a:gd name="connsiteY13" fmla="*/ 67490 h 2516783"/>
              <a:gd name="connsiteX14" fmla="*/ 4263681 w 4480560"/>
              <a:gd name="connsiteY14" fmla="*/ 0 h 2516783"/>
              <a:gd name="connsiteX15" fmla="*/ 4461752 w 4480560"/>
              <a:gd name="connsiteY15" fmla="*/ 0 h 2516783"/>
              <a:gd name="connsiteX16" fmla="*/ 4468994 w 4480560"/>
              <a:gd name="connsiteY16" fmla="*/ 47447 h 2516783"/>
              <a:gd name="connsiteX17" fmla="*/ 4480560 w 4480560"/>
              <a:gd name="connsiteY17" fmla="*/ 276503 h 2516783"/>
              <a:gd name="connsiteX18" fmla="*/ 2240280 w 4480560"/>
              <a:gd name="connsiteY18" fmla="*/ 2516783 h 2516783"/>
              <a:gd name="connsiteX19" fmla="*/ 0 w 4480560"/>
              <a:gd name="connsiteY19" fmla="*/ 276503 h 2516783"/>
              <a:gd name="connsiteX20" fmla="*/ 11567 w 4480560"/>
              <a:gd name="connsiteY20" fmla="*/ 47447 h 251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80560" h="2516783">
                <a:moveTo>
                  <a:pt x="273471" y="0"/>
                </a:moveTo>
                <a:lnTo>
                  <a:pt x="4207090" y="0"/>
                </a:lnTo>
                <a:lnTo>
                  <a:pt x="4218264" y="73216"/>
                </a:lnTo>
                <a:cubicBezTo>
                  <a:pt x="4225052" y="140055"/>
                  <a:pt x="4228529" y="207873"/>
                  <a:pt x="4228529" y="276503"/>
                </a:cubicBezTo>
                <a:cubicBezTo>
                  <a:pt x="4228529" y="1374583"/>
                  <a:pt x="3338359" y="2264752"/>
                  <a:pt x="2240280" y="2264752"/>
                </a:cubicBezTo>
                <a:cubicBezTo>
                  <a:pt x="1142201" y="2264752"/>
                  <a:pt x="252032" y="1374583"/>
                  <a:pt x="252032" y="276503"/>
                </a:cubicBezTo>
                <a:cubicBezTo>
                  <a:pt x="252032" y="207873"/>
                  <a:pt x="255509" y="140055"/>
                  <a:pt x="262297" y="73216"/>
                </a:cubicBezTo>
                <a:close/>
                <a:moveTo>
                  <a:pt x="18808" y="0"/>
                </a:moveTo>
                <a:lnTo>
                  <a:pt x="216879" y="0"/>
                </a:lnTo>
                <a:lnTo>
                  <a:pt x="206579" y="67490"/>
                </a:lnTo>
                <a:cubicBezTo>
                  <a:pt x="199600" y="136212"/>
                  <a:pt x="196025" y="205940"/>
                  <a:pt x="196025" y="276503"/>
                </a:cubicBezTo>
                <a:cubicBezTo>
                  <a:pt x="196025" y="1405514"/>
                  <a:pt x="1111269" y="2320759"/>
                  <a:pt x="2240280" y="2320759"/>
                </a:cubicBezTo>
                <a:cubicBezTo>
                  <a:pt x="3369291" y="2320759"/>
                  <a:pt x="4284535" y="1405514"/>
                  <a:pt x="4284535" y="276503"/>
                </a:cubicBezTo>
                <a:cubicBezTo>
                  <a:pt x="4284535" y="205940"/>
                  <a:pt x="4280960" y="136212"/>
                  <a:pt x="4273981" y="67490"/>
                </a:cubicBezTo>
                <a:lnTo>
                  <a:pt x="4263681" y="0"/>
                </a:lnTo>
                <a:lnTo>
                  <a:pt x="4461752" y="0"/>
                </a:lnTo>
                <a:lnTo>
                  <a:pt x="4468994" y="47447"/>
                </a:lnTo>
                <a:cubicBezTo>
                  <a:pt x="4476642" y="122759"/>
                  <a:pt x="4480560" y="199173"/>
                  <a:pt x="4480560" y="276503"/>
                </a:cubicBezTo>
                <a:cubicBezTo>
                  <a:pt x="4480560" y="1513776"/>
                  <a:pt x="3477553" y="2516783"/>
                  <a:pt x="2240280" y="2516783"/>
                </a:cubicBezTo>
                <a:cubicBezTo>
                  <a:pt x="1003008" y="2516783"/>
                  <a:pt x="0" y="1513776"/>
                  <a:pt x="0" y="276503"/>
                </a:cubicBezTo>
                <a:cubicBezTo>
                  <a:pt x="0" y="199173"/>
                  <a:pt x="3918" y="122759"/>
                  <a:pt x="11567" y="47447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9C399-885F-4408-B97D-7A5485FE5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1837" y="4189863"/>
            <a:ext cx="5226137" cy="198233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LU" sz="1800" dirty="0"/>
              <a:t>Réductions pour les ados dans les magasins et/ou les lieux de restauration</a:t>
            </a:r>
          </a:p>
          <a:p>
            <a:r>
              <a:rPr lang="fr-LU" sz="1800" dirty="0"/>
              <a:t>Activités organisées dans plusieurs cafés</a:t>
            </a:r>
          </a:p>
          <a:p>
            <a:pPr lvl="1"/>
            <a:r>
              <a:rPr lang="fr-LU" dirty="0"/>
              <a:t>Invitations d'artistes locaux</a:t>
            </a:r>
            <a:endParaRPr lang="fr-LU" dirty="0">
              <a:cs typeface="Calibri"/>
            </a:endParaRPr>
          </a:p>
          <a:p>
            <a:pPr lvl="1"/>
            <a:r>
              <a:rPr lang="fr-LU" dirty="0">
                <a:cs typeface="Calibri"/>
              </a:rPr>
              <a:t>Une ou deux fois par mois </a:t>
            </a:r>
          </a:p>
          <a:p>
            <a:pPr lvl="1"/>
            <a:r>
              <a:rPr lang="fr-LU" dirty="0"/>
              <a:t>Place d'armes: Concerts plus fréquents et plus attirants pour les jeunes</a:t>
            </a:r>
            <a:endParaRPr lang="fr-LU" dirty="0">
              <a:cs typeface="Calibri"/>
            </a:endParaRPr>
          </a:p>
          <a:p>
            <a:pPr lvl="1"/>
            <a:endParaRPr lang="fr-LU" sz="1400">
              <a:cs typeface="Calibri"/>
            </a:endParaRPr>
          </a:p>
          <a:p>
            <a:pPr lvl="1"/>
            <a:endParaRPr lang="fr-LU" sz="1400"/>
          </a:p>
          <a:p>
            <a:pPr lvl="1"/>
            <a:endParaRPr lang="fr-LU" sz="1400"/>
          </a:p>
          <a:p>
            <a:pPr lvl="1"/>
            <a:endParaRPr lang="fr-LU" sz="1400"/>
          </a:p>
          <a:p>
            <a:pPr lvl="1"/>
            <a:endParaRPr lang="fr-LU" sz="1400">
              <a:cs typeface="Calibri"/>
            </a:endParaRPr>
          </a:p>
          <a:p>
            <a:pPr lvl="1"/>
            <a:endParaRPr lang="fr-LU" sz="1400">
              <a:cs typeface="Calibri"/>
            </a:endParaRPr>
          </a:p>
          <a:p>
            <a:endParaRPr lang="fr-LU" sz="1400">
              <a:cs typeface="Calibri"/>
            </a:endParaRPr>
          </a:p>
        </p:txBody>
      </p:sp>
      <p:pic>
        <p:nvPicPr>
          <p:cNvPr id="4" name="Picture 4" descr="A group of people walking on a city street&#10;&#10;Description generated with very high confidence">
            <a:extLst>
              <a:ext uri="{FF2B5EF4-FFF2-40B4-BE49-F238E27FC236}">
                <a16:creationId xmlns:a16="http://schemas.microsoft.com/office/drawing/2014/main" id="{5B1FC68F-88B8-4F11-B84E-5808D4FD14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496" r="32505" b="1"/>
          <a:stretch/>
        </p:blipFill>
        <p:spPr>
          <a:xfrm>
            <a:off x="20" y="537668"/>
            <a:ext cx="5681184" cy="6320333"/>
          </a:xfrm>
          <a:custGeom>
            <a:avLst/>
            <a:gdLst>
              <a:gd name="connsiteX0" fmla="*/ 0 w 5681204"/>
              <a:gd name="connsiteY0" fmla="*/ 5597835 h 6320333"/>
              <a:gd name="connsiteX1" fmla="*/ 39695 w 5681204"/>
              <a:gd name="connsiteY1" fmla="*/ 5641510 h 6320333"/>
              <a:gd name="connsiteX2" fmla="*/ 1034272 w 5681204"/>
              <a:gd name="connsiteY2" fmla="*/ 6312073 h 6320333"/>
              <a:gd name="connsiteX3" fmla="*/ 1056841 w 5681204"/>
              <a:gd name="connsiteY3" fmla="*/ 6320333 h 6320333"/>
              <a:gd name="connsiteX4" fmla="*/ 413612 w 5681204"/>
              <a:gd name="connsiteY4" fmla="*/ 6320333 h 6320333"/>
              <a:gd name="connsiteX5" fmla="*/ 300961 w 5681204"/>
              <a:gd name="connsiteY5" fmla="*/ 6249073 h 6320333"/>
              <a:gd name="connsiteX6" fmla="*/ 71042 w 5681204"/>
              <a:gd name="connsiteY6" fmla="*/ 6074983 h 6320333"/>
              <a:gd name="connsiteX7" fmla="*/ 0 w 5681204"/>
              <a:gd name="connsiteY7" fmla="*/ 6010415 h 6320333"/>
              <a:gd name="connsiteX8" fmla="*/ 2252205 w 5681204"/>
              <a:gd name="connsiteY8" fmla="*/ 385763 h 6320333"/>
              <a:gd name="connsiteX9" fmla="*/ 5295442 w 5681204"/>
              <a:gd name="connsiteY9" fmla="*/ 3429000 h 6320333"/>
              <a:gd name="connsiteX10" fmla="*/ 3436771 w 5681204"/>
              <a:gd name="connsiteY10" fmla="*/ 6233085 h 6320333"/>
              <a:gd name="connsiteX11" fmla="*/ 3198390 w 5681204"/>
              <a:gd name="connsiteY11" fmla="*/ 6320333 h 6320333"/>
              <a:gd name="connsiteX12" fmla="*/ 1306021 w 5681204"/>
              <a:gd name="connsiteY12" fmla="*/ 6320333 h 6320333"/>
              <a:gd name="connsiteX13" fmla="*/ 1067639 w 5681204"/>
              <a:gd name="connsiteY13" fmla="*/ 6233085 h 6320333"/>
              <a:gd name="connsiteX14" fmla="*/ 100311 w 5681204"/>
              <a:gd name="connsiteY14" fmla="*/ 5580893 h 6320333"/>
              <a:gd name="connsiteX15" fmla="*/ 0 w 5681204"/>
              <a:gd name="connsiteY15" fmla="*/ 5470524 h 6320333"/>
              <a:gd name="connsiteX16" fmla="*/ 0 w 5681204"/>
              <a:gd name="connsiteY16" fmla="*/ 1387476 h 6320333"/>
              <a:gd name="connsiteX17" fmla="*/ 100311 w 5681204"/>
              <a:gd name="connsiteY17" fmla="*/ 1277106 h 6320333"/>
              <a:gd name="connsiteX18" fmla="*/ 2252205 w 5681204"/>
              <a:gd name="connsiteY18" fmla="*/ 385763 h 6320333"/>
              <a:gd name="connsiteX19" fmla="*/ 2252205 w 5681204"/>
              <a:gd name="connsiteY19" fmla="*/ 0 h 6320333"/>
              <a:gd name="connsiteX20" fmla="*/ 5681204 w 5681204"/>
              <a:gd name="connsiteY20" fmla="*/ 3429000 h 6320333"/>
              <a:gd name="connsiteX21" fmla="*/ 4169391 w 5681204"/>
              <a:gd name="connsiteY21" fmla="*/ 6272380 h 6320333"/>
              <a:gd name="connsiteX22" fmla="*/ 4090458 w 5681204"/>
              <a:gd name="connsiteY22" fmla="*/ 6320333 h 6320333"/>
              <a:gd name="connsiteX23" fmla="*/ 3447569 w 5681204"/>
              <a:gd name="connsiteY23" fmla="*/ 6320333 h 6320333"/>
              <a:gd name="connsiteX24" fmla="*/ 3470138 w 5681204"/>
              <a:gd name="connsiteY24" fmla="*/ 6312073 h 6320333"/>
              <a:gd name="connsiteX25" fmla="*/ 5381167 w 5681204"/>
              <a:gd name="connsiteY25" fmla="*/ 3429000 h 6320333"/>
              <a:gd name="connsiteX26" fmla="*/ 2252205 w 5681204"/>
              <a:gd name="connsiteY26" fmla="*/ 300038 h 6320333"/>
              <a:gd name="connsiteX27" fmla="*/ 39695 w 5681204"/>
              <a:gd name="connsiteY27" fmla="*/ 1216490 h 6320333"/>
              <a:gd name="connsiteX28" fmla="*/ 0 w 5681204"/>
              <a:gd name="connsiteY28" fmla="*/ 1260165 h 6320333"/>
              <a:gd name="connsiteX29" fmla="*/ 0 w 5681204"/>
              <a:gd name="connsiteY29" fmla="*/ 847584 h 6320333"/>
              <a:gd name="connsiteX30" fmla="*/ 71042 w 5681204"/>
              <a:gd name="connsiteY30" fmla="*/ 783017 h 6320333"/>
              <a:gd name="connsiteX31" fmla="*/ 2252205 w 5681204"/>
              <a:gd name="connsiteY31" fmla="*/ 0 h 632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681204" h="6320333">
                <a:moveTo>
                  <a:pt x="0" y="5597835"/>
                </a:moveTo>
                <a:lnTo>
                  <a:pt x="39695" y="5641510"/>
                </a:lnTo>
                <a:cubicBezTo>
                  <a:pt x="322810" y="5924626"/>
                  <a:pt x="659928" y="6153739"/>
                  <a:pt x="1034272" y="6312073"/>
                </a:cubicBezTo>
                <a:lnTo>
                  <a:pt x="1056841" y="6320333"/>
                </a:lnTo>
                <a:lnTo>
                  <a:pt x="413612" y="6320333"/>
                </a:lnTo>
                <a:lnTo>
                  <a:pt x="300961" y="6249073"/>
                </a:lnTo>
                <a:cubicBezTo>
                  <a:pt x="221838" y="6194223"/>
                  <a:pt x="145134" y="6136129"/>
                  <a:pt x="71042" y="6074983"/>
                </a:cubicBezTo>
                <a:lnTo>
                  <a:pt x="0" y="6010415"/>
                </a:lnTo>
                <a:close/>
                <a:moveTo>
                  <a:pt x="2252205" y="385763"/>
                </a:moveTo>
                <a:cubicBezTo>
                  <a:pt x="3932939" y="385763"/>
                  <a:pt x="5295442" y="1748266"/>
                  <a:pt x="5295442" y="3429000"/>
                </a:cubicBezTo>
                <a:cubicBezTo>
                  <a:pt x="5295442" y="4689551"/>
                  <a:pt x="4529034" y="5771096"/>
                  <a:pt x="3436771" y="6233085"/>
                </a:cubicBezTo>
                <a:lnTo>
                  <a:pt x="3198390" y="6320333"/>
                </a:lnTo>
                <a:lnTo>
                  <a:pt x="1306021" y="6320333"/>
                </a:lnTo>
                <a:lnTo>
                  <a:pt x="1067639" y="6233085"/>
                </a:lnTo>
                <a:cubicBezTo>
                  <a:pt x="703552" y="6079088"/>
                  <a:pt x="375670" y="5856252"/>
                  <a:pt x="100311" y="5580893"/>
                </a:cubicBezTo>
                <a:lnTo>
                  <a:pt x="0" y="5470524"/>
                </a:lnTo>
                <a:lnTo>
                  <a:pt x="0" y="1387476"/>
                </a:lnTo>
                <a:lnTo>
                  <a:pt x="100311" y="1277106"/>
                </a:lnTo>
                <a:cubicBezTo>
                  <a:pt x="651028" y="726388"/>
                  <a:pt x="1411838" y="385763"/>
                  <a:pt x="2252205" y="385763"/>
                </a:cubicBezTo>
                <a:close/>
                <a:moveTo>
                  <a:pt x="2252205" y="0"/>
                </a:moveTo>
                <a:cubicBezTo>
                  <a:pt x="4145989" y="0"/>
                  <a:pt x="5681204" y="1535215"/>
                  <a:pt x="5681204" y="3429000"/>
                </a:cubicBezTo>
                <a:cubicBezTo>
                  <a:pt x="5681204" y="4612615"/>
                  <a:pt x="5081511" y="5656164"/>
                  <a:pt x="4169391" y="6272380"/>
                </a:cubicBezTo>
                <a:lnTo>
                  <a:pt x="4090458" y="6320333"/>
                </a:lnTo>
                <a:lnTo>
                  <a:pt x="3447569" y="6320333"/>
                </a:lnTo>
                <a:lnTo>
                  <a:pt x="3470138" y="6312073"/>
                </a:lnTo>
                <a:cubicBezTo>
                  <a:pt x="4593170" y="5837070"/>
                  <a:pt x="5381167" y="4725058"/>
                  <a:pt x="5381167" y="3429000"/>
                </a:cubicBezTo>
                <a:cubicBezTo>
                  <a:pt x="5381167" y="1700922"/>
                  <a:pt x="3980282" y="300038"/>
                  <a:pt x="2252205" y="300038"/>
                </a:cubicBezTo>
                <a:cubicBezTo>
                  <a:pt x="1388166" y="300038"/>
                  <a:pt x="605925" y="650259"/>
                  <a:pt x="39695" y="1216490"/>
                </a:cubicBezTo>
                <a:lnTo>
                  <a:pt x="0" y="1260165"/>
                </a:lnTo>
                <a:lnTo>
                  <a:pt x="0" y="847584"/>
                </a:lnTo>
                <a:lnTo>
                  <a:pt x="71042" y="783017"/>
                </a:lnTo>
                <a:cubicBezTo>
                  <a:pt x="663776" y="293850"/>
                  <a:pt x="1423674" y="0"/>
                  <a:pt x="2252205" y="0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4D0672D-43C7-420C-A186-48122D7CD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7667"/>
            <a:ext cx="5681204" cy="6320333"/>
          </a:xfrm>
          <a:custGeom>
            <a:avLst/>
            <a:gdLst>
              <a:gd name="connsiteX0" fmla="*/ 0 w 5681204"/>
              <a:gd name="connsiteY0" fmla="*/ 5597835 h 6320333"/>
              <a:gd name="connsiteX1" fmla="*/ 39695 w 5681204"/>
              <a:gd name="connsiteY1" fmla="*/ 5641510 h 6320333"/>
              <a:gd name="connsiteX2" fmla="*/ 1034272 w 5681204"/>
              <a:gd name="connsiteY2" fmla="*/ 6312073 h 6320333"/>
              <a:gd name="connsiteX3" fmla="*/ 1056841 w 5681204"/>
              <a:gd name="connsiteY3" fmla="*/ 6320333 h 6320333"/>
              <a:gd name="connsiteX4" fmla="*/ 413612 w 5681204"/>
              <a:gd name="connsiteY4" fmla="*/ 6320333 h 6320333"/>
              <a:gd name="connsiteX5" fmla="*/ 300961 w 5681204"/>
              <a:gd name="connsiteY5" fmla="*/ 6249073 h 6320333"/>
              <a:gd name="connsiteX6" fmla="*/ 71042 w 5681204"/>
              <a:gd name="connsiteY6" fmla="*/ 6074983 h 6320333"/>
              <a:gd name="connsiteX7" fmla="*/ 0 w 5681204"/>
              <a:gd name="connsiteY7" fmla="*/ 6010415 h 6320333"/>
              <a:gd name="connsiteX8" fmla="*/ 2252205 w 5681204"/>
              <a:gd name="connsiteY8" fmla="*/ 385763 h 6320333"/>
              <a:gd name="connsiteX9" fmla="*/ 5295442 w 5681204"/>
              <a:gd name="connsiteY9" fmla="*/ 3429000 h 6320333"/>
              <a:gd name="connsiteX10" fmla="*/ 3436771 w 5681204"/>
              <a:gd name="connsiteY10" fmla="*/ 6233085 h 6320333"/>
              <a:gd name="connsiteX11" fmla="*/ 3198390 w 5681204"/>
              <a:gd name="connsiteY11" fmla="*/ 6320333 h 6320333"/>
              <a:gd name="connsiteX12" fmla="*/ 1306021 w 5681204"/>
              <a:gd name="connsiteY12" fmla="*/ 6320333 h 6320333"/>
              <a:gd name="connsiteX13" fmla="*/ 1067639 w 5681204"/>
              <a:gd name="connsiteY13" fmla="*/ 6233085 h 6320333"/>
              <a:gd name="connsiteX14" fmla="*/ 100311 w 5681204"/>
              <a:gd name="connsiteY14" fmla="*/ 5580893 h 6320333"/>
              <a:gd name="connsiteX15" fmla="*/ 0 w 5681204"/>
              <a:gd name="connsiteY15" fmla="*/ 5470524 h 6320333"/>
              <a:gd name="connsiteX16" fmla="*/ 0 w 5681204"/>
              <a:gd name="connsiteY16" fmla="*/ 1387476 h 6320333"/>
              <a:gd name="connsiteX17" fmla="*/ 100311 w 5681204"/>
              <a:gd name="connsiteY17" fmla="*/ 1277106 h 6320333"/>
              <a:gd name="connsiteX18" fmla="*/ 2252205 w 5681204"/>
              <a:gd name="connsiteY18" fmla="*/ 385763 h 6320333"/>
              <a:gd name="connsiteX19" fmla="*/ 2252205 w 5681204"/>
              <a:gd name="connsiteY19" fmla="*/ 0 h 6320333"/>
              <a:gd name="connsiteX20" fmla="*/ 5681204 w 5681204"/>
              <a:gd name="connsiteY20" fmla="*/ 3429000 h 6320333"/>
              <a:gd name="connsiteX21" fmla="*/ 4169391 w 5681204"/>
              <a:gd name="connsiteY21" fmla="*/ 6272380 h 6320333"/>
              <a:gd name="connsiteX22" fmla="*/ 4090458 w 5681204"/>
              <a:gd name="connsiteY22" fmla="*/ 6320333 h 6320333"/>
              <a:gd name="connsiteX23" fmla="*/ 3447569 w 5681204"/>
              <a:gd name="connsiteY23" fmla="*/ 6320333 h 6320333"/>
              <a:gd name="connsiteX24" fmla="*/ 3470138 w 5681204"/>
              <a:gd name="connsiteY24" fmla="*/ 6312073 h 6320333"/>
              <a:gd name="connsiteX25" fmla="*/ 5381167 w 5681204"/>
              <a:gd name="connsiteY25" fmla="*/ 3429000 h 6320333"/>
              <a:gd name="connsiteX26" fmla="*/ 2252205 w 5681204"/>
              <a:gd name="connsiteY26" fmla="*/ 300038 h 6320333"/>
              <a:gd name="connsiteX27" fmla="*/ 39695 w 5681204"/>
              <a:gd name="connsiteY27" fmla="*/ 1216490 h 6320333"/>
              <a:gd name="connsiteX28" fmla="*/ 0 w 5681204"/>
              <a:gd name="connsiteY28" fmla="*/ 1260165 h 6320333"/>
              <a:gd name="connsiteX29" fmla="*/ 0 w 5681204"/>
              <a:gd name="connsiteY29" fmla="*/ 847584 h 6320333"/>
              <a:gd name="connsiteX30" fmla="*/ 71042 w 5681204"/>
              <a:gd name="connsiteY30" fmla="*/ 783017 h 6320333"/>
              <a:gd name="connsiteX31" fmla="*/ 2252205 w 5681204"/>
              <a:gd name="connsiteY31" fmla="*/ 0 h 632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681204" h="6320333">
                <a:moveTo>
                  <a:pt x="0" y="5597835"/>
                </a:moveTo>
                <a:lnTo>
                  <a:pt x="39695" y="5641510"/>
                </a:lnTo>
                <a:cubicBezTo>
                  <a:pt x="322810" y="5924626"/>
                  <a:pt x="659928" y="6153739"/>
                  <a:pt x="1034272" y="6312073"/>
                </a:cubicBezTo>
                <a:lnTo>
                  <a:pt x="1056841" y="6320333"/>
                </a:lnTo>
                <a:lnTo>
                  <a:pt x="413612" y="6320333"/>
                </a:lnTo>
                <a:lnTo>
                  <a:pt x="300961" y="6249073"/>
                </a:lnTo>
                <a:cubicBezTo>
                  <a:pt x="221838" y="6194223"/>
                  <a:pt x="145134" y="6136129"/>
                  <a:pt x="71042" y="6074983"/>
                </a:cubicBezTo>
                <a:lnTo>
                  <a:pt x="0" y="6010415"/>
                </a:lnTo>
                <a:close/>
                <a:moveTo>
                  <a:pt x="2252205" y="385763"/>
                </a:moveTo>
                <a:cubicBezTo>
                  <a:pt x="3932939" y="385763"/>
                  <a:pt x="5295442" y="1748266"/>
                  <a:pt x="5295442" y="3429000"/>
                </a:cubicBezTo>
                <a:cubicBezTo>
                  <a:pt x="5295442" y="4689551"/>
                  <a:pt x="4529034" y="5771096"/>
                  <a:pt x="3436771" y="6233085"/>
                </a:cubicBezTo>
                <a:lnTo>
                  <a:pt x="3198390" y="6320333"/>
                </a:lnTo>
                <a:lnTo>
                  <a:pt x="1306021" y="6320333"/>
                </a:lnTo>
                <a:lnTo>
                  <a:pt x="1067639" y="6233085"/>
                </a:lnTo>
                <a:cubicBezTo>
                  <a:pt x="703552" y="6079088"/>
                  <a:pt x="375670" y="5856252"/>
                  <a:pt x="100311" y="5580893"/>
                </a:cubicBezTo>
                <a:lnTo>
                  <a:pt x="0" y="5470524"/>
                </a:lnTo>
                <a:lnTo>
                  <a:pt x="0" y="1387476"/>
                </a:lnTo>
                <a:lnTo>
                  <a:pt x="100311" y="1277106"/>
                </a:lnTo>
                <a:cubicBezTo>
                  <a:pt x="651028" y="726388"/>
                  <a:pt x="1411838" y="385763"/>
                  <a:pt x="2252205" y="385763"/>
                </a:cubicBezTo>
                <a:close/>
                <a:moveTo>
                  <a:pt x="2252205" y="0"/>
                </a:moveTo>
                <a:cubicBezTo>
                  <a:pt x="4145989" y="0"/>
                  <a:pt x="5681204" y="1535215"/>
                  <a:pt x="5681204" y="3429000"/>
                </a:cubicBezTo>
                <a:cubicBezTo>
                  <a:pt x="5681204" y="4612615"/>
                  <a:pt x="5081511" y="5656164"/>
                  <a:pt x="4169391" y="6272380"/>
                </a:cubicBezTo>
                <a:lnTo>
                  <a:pt x="4090458" y="6320333"/>
                </a:lnTo>
                <a:lnTo>
                  <a:pt x="3447569" y="6320333"/>
                </a:lnTo>
                <a:lnTo>
                  <a:pt x="3470138" y="6312073"/>
                </a:lnTo>
                <a:cubicBezTo>
                  <a:pt x="4593170" y="5837070"/>
                  <a:pt x="5381167" y="4725058"/>
                  <a:pt x="5381167" y="3429000"/>
                </a:cubicBezTo>
                <a:cubicBezTo>
                  <a:pt x="5381167" y="1700922"/>
                  <a:pt x="3980282" y="300038"/>
                  <a:pt x="2252205" y="300038"/>
                </a:cubicBezTo>
                <a:cubicBezTo>
                  <a:pt x="1388166" y="300038"/>
                  <a:pt x="605925" y="650259"/>
                  <a:pt x="39695" y="1216490"/>
                </a:cubicBezTo>
                <a:lnTo>
                  <a:pt x="0" y="1260165"/>
                </a:lnTo>
                <a:lnTo>
                  <a:pt x="0" y="847584"/>
                </a:lnTo>
                <a:lnTo>
                  <a:pt x="71042" y="783017"/>
                </a:lnTo>
                <a:cubicBezTo>
                  <a:pt x="663776" y="293850"/>
                  <a:pt x="1423674" y="0"/>
                  <a:pt x="2252205" y="0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96E3E53-A85C-4F1C-8D49-274B28584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B18F255-8818-4B29-BE51-E6C53C9AA0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B9FAC86-F2AD-430F-A01E-366FAC8ABB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2379847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Picture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BFA763A5-DAB6-4227-A5CC-561A1D85E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447" y="505224"/>
            <a:ext cx="5457186" cy="354343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281B83-CA83-4EAF-81E2-A0AF1B89C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162031"/>
            <a:ext cx="4543683" cy="1767141"/>
          </a:xfrm>
        </p:spPr>
        <p:txBody>
          <a:bodyPr>
            <a:normAutofit/>
          </a:bodyPr>
          <a:lstStyle/>
          <a:p>
            <a:pPr algn="r"/>
            <a:r>
              <a:rPr lang="en-US" sz="4200" err="1">
                <a:cs typeface="Calibri Light"/>
              </a:rPr>
              <a:t>Résultats</a:t>
            </a:r>
            <a:r>
              <a:rPr lang="en-US" sz="4200">
                <a:cs typeface="Calibri Light"/>
              </a:rPr>
              <a:t> du </a:t>
            </a:r>
            <a:r>
              <a:rPr lang="en-US" sz="4200" err="1">
                <a:cs typeface="Calibri Light"/>
              </a:rPr>
              <a:t>Sondage</a:t>
            </a:r>
            <a:r>
              <a:rPr lang="en-US" sz="4200">
                <a:cs typeface="Calibri Light"/>
              </a:rPr>
              <a:t> </a:t>
            </a:r>
            <a:r>
              <a:rPr lang="en-US" sz="4200" err="1">
                <a:cs typeface="Calibri Light"/>
              </a:rPr>
              <a:t>auprès</a:t>
            </a:r>
            <a:r>
              <a:rPr lang="en-US" sz="4200">
                <a:cs typeface="Calibri Light"/>
              </a:rPr>
              <a:t> des </a:t>
            </a:r>
            <a:r>
              <a:rPr lang="en-US" sz="4200" err="1">
                <a:cs typeface="Calibri Light"/>
              </a:rPr>
              <a:t>jeunes</a:t>
            </a:r>
            <a:r>
              <a:rPr lang="en-US" sz="4200">
                <a:cs typeface="Calibri Light"/>
              </a:rPr>
              <a:t>:</a:t>
            </a:r>
            <a:endParaRPr lang="en-US" sz="4200" err="1"/>
          </a:p>
        </p:txBody>
      </p:sp>
      <p:pic>
        <p:nvPicPr>
          <p:cNvPr id="4" name="Picture 4" descr="A picture containing building, clock, large, sitting&#10;&#10;Description generated with very high confidence">
            <a:extLst>
              <a:ext uri="{FF2B5EF4-FFF2-40B4-BE49-F238E27FC236}">
                <a16:creationId xmlns:a16="http://schemas.microsoft.com/office/drawing/2014/main" id="{A881E8D5-4661-4386-BEC2-94E96EC20B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4" t="8000" r="-108" b="-182"/>
          <a:stretch/>
        </p:blipFill>
        <p:spPr>
          <a:xfrm>
            <a:off x="984502" y="928828"/>
            <a:ext cx="4488296" cy="246708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330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2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6AB4C9-58EF-4636-A161-76EA41FDD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162031"/>
            <a:ext cx="4543683" cy="1767141"/>
          </a:xfrm>
        </p:spPr>
        <p:txBody>
          <a:bodyPr>
            <a:normAutofit/>
          </a:bodyPr>
          <a:lstStyle/>
          <a:p>
            <a:pPr algn="r"/>
            <a:br>
              <a:rPr lang="en-US" sz="3800">
                <a:ea typeface="+mj-lt"/>
                <a:cs typeface="+mj-lt"/>
              </a:rPr>
            </a:br>
            <a:r>
              <a:rPr lang="en-US" sz="3800" err="1">
                <a:ea typeface="+mj-lt"/>
                <a:cs typeface="+mj-lt"/>
              </a:rPr>
              <a:t>Résultats</a:t>
            </a:r>
            <a:r>
              <a:rPr lang="en-US" sz="3800">
                <a:ea typeface="+mj-lt"/>
                <a:cs typeface="+mj-lt"/>
              </a:rPr>
              <a:t> du </a:t>
            </a:r>
            <a:r>
              <a:rPr lang="en-US" sz="3800" err="1">
                <a:ea typeface="+mj-lt"/>
                <a:cs typeface="+mj-lt"/>
              </a:rPr>
              <a:t>Sondage</a:t>
            </a:r>
            <a:r>
              <a:rPr lang="en-US" sz="3800">
                <a:ea typeface="+mj-lt"/>
                <a:cs typeface="+mj-lt"/>
              </a:rPr>
              <a:t> </a:t>
            </a:r>
            <a:r>
              <a:rPr lang="en-US" sz="3800" err="1">
                <a:ea typeface="+mj-lt"/>
                <a:cs typeface="+mj-lt"/>
              </a:rPr>
              <a:t>auprès</a:t>
            </a:r>
            <a:r>
              <a:rPr lang="en-US" sz="3800">
                <a:ea typeface="+mj-lt"/>
                <a:cs typeface="+mj-lt"/>
              </a:rPr>
              <a:t> des </a:t>
            </a:r>
            <a:r>
              <a:rPr lang="en-US" sz="3800" err="1">
                <a:ea typeface="+mj-lt"/>
                <a:cs typeface="+mj-lt"/>
              </a:rPr>
              <a:t>jeunes</a:t>
            </a:r>
            <a:r>
              <a:rPr lang="en-US" sz="3800">
                <a:ea typeface="+mj-lt"/>
                <a:cs typeface="+mj-lt"/>
              </a:rPr>
              <a:t>:</a:t>
            </a:r>
          </a:p>
          <a:p>
            <a:pPr algn="r"/>
            <a:endParaRPr lang="en-US" sz="3800"/>
          </a:p>
        </p:txBody>
      </p:sp>
      <p:pic>
        <p:nvPicPr>
          <p:cNvPr id="8" name="Picture 8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id="{6E855BE0-25B7-4058-A4DE-61E82B963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766" y="718578"/>
            <a:ext cx="5328230" cy="3131488"/>
          </a:xfrm>
          <a:prstGeom prst="rect">
            <a:avLst/>
          </a:prstGeom>
        </p:spPr>
      </p:pic>
      <p:pic>
        <p:nvPicPr>
          <p:cNvPr id="4" name="Picture 4" descr="A picture containing screenshot, drawing&#10;&#10;Description generated with very high confidence">
            <a:extLst>
              <a:ext uri="{FF2B5EF4-FFF2-40B4-BE49-F238E27FC236}">
                <a16:creationId xmlns:a16="http://schemas.microsoft.com/office/drawing/2014/main" id="{8C4D9A8C-D05A-4198-929D-177527F29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5710" y="714329"/>
            <a:ext cx="5669750" cy="312957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803F26D-5F8B-4F9A-83A4-A5F5FD74E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0" y="4170410"/>
            <a:ext cx="4699221" cy="1767141"/>
          </a:xfrm>
        </p:spPr>
        <p:txBody>
          <a:bodyPr anchor="ctr">
            <a:normAutofit/>
          </a:bodyPr>
          <a:lstStyle/>
          <a:p>
            <a:endParaRPr lang="en-US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258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A8B23B8-D80F-594D-8F47-B109CFE88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932" y="5103608"/>
            <a:ext cx="9748831" cy="1563891"/>
          </a:xfrm>
        </p:spPr>
        <p:txBody>
          <a:bodyPr>
            <a:normAutofit/>
          </a:bodyPr>
          <a:lstStyle/>
          <a:p>
            <a:r>
              <a:rPr lang="fr-LU" sz="3900" dirty="0"/>
              <a:t>Résultat du sondage auprès des propriétaires des cafés:</a:t>
            </a:r>
            <a:endParaRPr lang="en-US" sz="3900" dirty="0"/>
          </a:p>
          <a:p>
            <a:endParaRPr lang="de-DE" sz="3900" dirty="0"/>
          </a:p>
        </p:txBody>
      </p:sp>
      <p:pic>
        <p:nvPicPr>
          <p:cNvPr id="5" name="Picture 4" descr="A picture containing umbrella, drawing&#10;&#10;Description generated with very high confidence">
            <a:extLst>
              <a:ext uri="{FF2B5EF4-FFF2-40B4-BE49-F238E27FC236}">
                <a16:creationId xmlns:a16="http://schemas.microsoft.com/office/drawing/2014/main" id="{9CE6C04A-3D6A-0B44-8565-AA67120C3CA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28932" y="363226"/>
            <a:ext cx="6888569" cy="418658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7C95770-A88E-D447-AABB-8E1747C61F5A}"/>
              </a:ext>
            </a:extLst>
          </p:cNvPr>
          <p:cNvSpPr txBox="1"/>
          <p:nvPr/>
        </p:nvSpPr>
        <p:spPr>
          <a:xfrm>
            <a:off x="8388683" y="534737"/>
            <a:ext cx="312486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dirty="0"/>
              <a:t>Downtown</a:t>
            </a:r>
          </a:p>
          <a:p>
            <a:pPr algn="r"/>
            <a:r>
              <a:rPr lang="de-DE" sz="1800" dirty="0"/>
              <a:t>Banana</a:t>
            </a:r>
            <a:r>
              <a:rPr lang="de-DE" dirty="0"/>
              <a:t>‘s</a:t>
            </a:r>
          </a:p>
          <a:p>
            <a:pPr algn="r"/>
            <a:r>
              <a:rPr lang="de-DE" sz="1800" dirty="0" err="1"/>
              <a:t>Knoppes</a:t>
            </a:r>
            <a:endParaRPr lang="de-DE" sz="1800" dirty="0"/>
          </a:p>
          <a:p>
            <a:pPr algn="r"/>
            <a:r>
              <a:rPr lang="de-DE" dirty="0"/>
              <a:t>Vis-à-vis</a:t>
            </a:r>
          </a:p>
          <a:p>
            <a:pPr algn="r"/>
            <a:r>
              <a:rPr lang="de-DE" sz="1800" dirty="0" err="1"/>
              <a:t>Rocas</a:t>
            </a:r>
            <a:endParaRPr lang="de-DE" sz="1800" dirty="0"/>
          </a:p>
          <a:p>
            <a:pPr algn="r"/>
            <a:r>
              <a:rPr lang="de-DE" dirty="0"/>
              <a:t>Golden </a:t>
            </a:r>
            <a:r>
              <a:rPr lang="de-DE" dirty="0" err="1"/>
              <a:t>bean</a:t>
            </a:r>
            <a:endParaRPr lang="de-DE" dirty="0"/>
          </a:p>
          <a:p>
            <a:pPr algn="r"/>
            <a:r>
              <a:rPr lang="de-DE" sz="1800" dirty="0" err="1"/>
              <a:t>Shamrock</a:t>
            </a:r>
            <a:r>
              <a:rPr lang="de-DE" sz="1800" dirty="0"/>
              <a:t> Pub</a:t>
            </a:r>
          </a:p>
          <a:p>
            <a:pPr algn="r"/>
            <a:r>
              <a:rPr lang="de-DE" dirty="0"/>
              <a:t>Café de Paris</a:t>
            </a:r>
          </a:p>
          <a:p>
            <a:pPr algn="r"/>
            <a:r>
              <a:rPr lang="de-DE" sz="1800" dirty="0"/>
              <a:t>Casa del </a:t>
            </a:r>
            <a:r>
              <a:rPr lang="de-DE" sz="1800" dirty="0" err="1"/>
              <a:t>Caffe</a:t>
            </a:r>
            <a:endParaRPr lang="de-DE" sz="1800" dirty="0"/>
          </a:p>
          <a:p>
            <a:pPr algn="r"/>
            <a:r>
              <a:rPr lang="de-DE" dirty="0"/>
              <a:t>Al </a:t>
            </a:r>
            <a:r>
              <a:rPr lang="de-DE" dirty="0" err="1"/>
              <a:t>bacio</a:t>
            </a:r>
            <a:endParaRPr lang="de-DE" dirty="0"/>
          </a:p>
          <a:p>
            <a:pPr algn="r"/>
            <a:r>
              <a:rPr lang="de-DE" sz="1800" dirty="0"/>
              <a:t>Chalo</a:t>
            </a:r>
            <a:r>
              <a:rPr lang="de-DE" dirty="0"/>
              <a:t>n de </a:t>
            </a:r>
            <a:r>
              <a:rPr lang="de-DE" dirty="0" err="1"/>
              <a:t>thé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62310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4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2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6AC56D-0309-4169-9BBD-BC061C8AD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236" y="4044999"/>
            <a:ext cx="6244765" cy="1767141"/>
          </a:xfrm>
        </p:spPr>
        <p:txBody>
          <a:bodyPr>
            <a:normAutofit/>
          </a:bodyPr>
          <a:lstStyle/>
          <a:p>
            <a:pPr algn="r"/>
            <a:r>
              <a:rPr lang="fr-LU" sz="4000" dirty="0"/>
              <a:t>Résultat du sondage auprès des propriétaires des cafés:</a:t>
            </a:r>
            <a:endParaRPr lang="en-US" sz="4000" dirty="0"/>
          </a:p>
        </p:txBody>
      </p:sp>
      <p:pic>
        <p:nvPicPr>
          <p:cNvPr id="8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D175904-DBB8-4385-8CF9-914EA54988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00311"/>
            <a:ext cx="5724011" cy="3434404"/>
          </a:xfrm>
          <a:prstGeom prst="rect">
            <a:avLst/>
          </a:prstGeom>
        </p:spPr>
      </p:pic>
      <p:sp>
        <p:nvSpPr>
          <p:cNvPr id="22" name="Rectangle 20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FF5DF77-3C62-4E3A-9338-793AA1B5EE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490" y="200311"/>
            <a:ext cx="5373437" cy="330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47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FA01890-4CB6-4A13-87AE-E0A120BA81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48" t="3971" r="216" b="6391"/>
          <a:stretch/>
        </p:blipFill>
        <p:spPr>
          <a:xfrm>
            <a:off x="6347111" y="505224"/>
            <a:ext cx="4770140" cy="306016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281B83-CA83-4EAF-81E2-A0AF1B89C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162031"/>
            <a:ext cx="9103190" cy="1767141"/>
          </a:xfrm>
        </p:spPr>
        <p:txBody>
          <a:bodyPr>
            <a:normAutofit/>
          </a:bodyPr>
          <a:lstStyle/>
          <a:p>
            <a:pPr algn="r">
              <a:spcBef>
                <a:spcPts val="1200"/>
              </a:spcBef>
            </a:pPr>
            <a:r>
              <a:rPr lang="fr-LU" sz="4800" dirty="0">
                <a:ea typeface="+mj-lt"/>
                <a:cs typeface="+mj-lt"/>
              </a:rPr>
              <a:t>Résultat du sondage auprès des propriétaires des cafés</a:t>
            </a:r>
            <a:r>
              <a:rPr lang="fr-LU" sz="3400" dirty="0">
                <a:ea typeface="+mj-lt"/>
                <a:cs typeface="+mj-lt"/>
              </a:rPr>
              <a:t>:</a:t>
            </a:r>
            <a:endParaRPr lang="en-US" sz="3400" dirty="0">
              <a:ea typeface="+mj-lt"/>
              <a:cs typeface="+mj-lt"/>
            </a:endParaRPr>
          </a:p>
          <a:p>
            <a:pPr algn="r"/>
            <a:endParaRPr lang="en-US" sz="3400"/>
          </a:p>
        </p:txBody>
      </p:sp>
      <p:pic>
        <p:nvPicPr>
          <p:cNvPr id="7" name="Picture 7" descr="A close up of a device&#10;&#10;Description generated with high confidence">
            <a:extLst>
              <a:ext uri="{FF2B5EF4-FFF2-40B4-BE49-F238E27FC236}">
                <a16:creationId xmlns:a16="http://schemas.microsoft.com/office/drawing/2014/main" id="{1DA97C99-4E0C-4F45-A9B8-AB3E900F7E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945" t="1263" r="548" b="4379"/>
          <a:stretch/>
        </p:blipFill>
        <p:spPr>
          <a:xfrm>
            <a:off x="986737" y="505223"/>
            <a:ext cx="4946162" cy="306016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393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8AFD15B-CF29-4306-884F-47675092F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281B83-CA83-4EAF-81E2-A0AF1B89C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544" y="1382165"/>
            <a:ext cx="4869179" cy="1517984"/>
          </a:xfrm>
        </p:spPr>
        <p:txBody>
          <a:bodyPr>
            <a:normAutofit/>
          </a:bodyPr>
          <a:lstStyle/>
          <a:p>
            <a:r>
              <a:rPr lang="fr-LU" sz="4800">
                <a:solidFill>
                  <a:srgbClr val="000000"/>
                </a:solidFill>
                <a:cs typeface="Calibri Light"/>
              </a:rPr>
              <a:t>Notre Concept:  </a:t>
            </a:r>
          </a:p>
        </p:txBody>
      </p:sp>
      <p:pic>
        <p:nvPicPr>
          <p:cNvPr id="4" name="Picture 4" descr="A castle with water in the background&#10;&#10;Description generated with very high confidence">
            <a:extLst>
              <a:ext uri="{FF2B5EF4-FFF2-40B4-BE49-F238E27FC236}">
                <a16:creationId xmlns:a16="http://schemas.microsoft.com/office/drawing/2014/main" id="{CEBE2A6A-0178-46E0-BD10-224BD07BA4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34" r="15255" b="3"/>
          <a:stretch/>
        </p:blipFill>
        <p:spPr>
          <a:xfrm>
            <a:off x="-9866" y="401980"/>
            <a:ext cx="6115733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6349AB3-1BD3-41E1-8979-1DBDCB5CD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866" y="401980"/>
            <a:ext cx="6115733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blipFill dpi="0" rotWithShape="1">
            <a:blip r:embed="rId4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9C399-885F-4408-B97D-7A5485FE5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545" y="3007389"/>
            <a:ext cx="4869179" cy="306586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fr-LU" sz="1500" dirty="0">
              <a:solidFill>
                <a:srgbClr val="000000"/>
              </a:solidFill>
              <a:cs typeface="Calibri"/>
            </a:endParaRPr>
          </a:p>
          <a:p>
            <a:r>
              <a:rPr lang="fr-LU" sz="1500" dirty="0">
                <a:solidFill>
                  <a:srgbClr val="000000"/>
                </a:solidFill>
                <a:cs typeface="Calibri"/>
              </a:rPr>
              <a:t>Coalition de cafés:</a:t>
            </a:r>
          </a:p>
          <a:p>
            <a:pPr lvl="1"/>
            <a:r>
              <a:rPr lang="fr-LU" sz="1500" dirty="0">
                <a:solidFill>
                  <a:srgbClr val="000000"/>
                </a:solidFill>
                <a:cs typeface="Calibri"/>
              </a:rPr>
              <a:t>Ventes de bracelets pour entrer dans les lieux de fête</a:t>
            </a:r>
            <a:r>
              <a:rPr lang="de-DE" sz="1500" dirty="0">
                <a:solidFill>
                  <a:srgbClr val="000000"/>
                </a:solidFill>
                <a:cs typeface="Calibri"/>
              </a:rPr>
              <a:t>s</a:t>
            </a:r>
          </a:p>
          <a:p>
            <a:pPr lvl="1"/>
            <a:r>
              <a:rPr lang="fr-LU" sz="1500" dirty="0">
                <a:solidFill>
                  <a:srgbClr val="000000"/>
                </a:solidFill>
                <a:cs typeface="Calibri"/>
              </a:rPr>
              <a:t>Promotions pour les porteurs de bracelets </a:t>
            </a:r>
            <a:endParaRPr lang="fr-LU" sz="1500" dirty="0">
              <a:solidFill>
                <a:srgbClr val="000000"/>
              </a:solidFill>
            </a:endParaRPr>
          </a:p>
          <a:p>
            <a:pPr lvl="1"/>
            <a:endParaRPr lang="fr-LU" sz="1500" dirty="0">
              <a:solidFill>
                <a:srgbClr val="000000"/>
              </a:solidFill>
              <a:cs typeface="Calibri"/>
            </a:endParaRPr>
          </a:p>
          <a:p>
            <a:r>
              <a:rPr lang="fr-LU" sz="1500" dirty="0">
                <a:solidFill>
                  <a:srgbClr val="000000"/>
                </a:solidFill>
                <a:cs typeface="Calibri"/>
              </a:rPr>
              <a:t>Variation des styles de musique</a:t>
            </a:r>
          </a:p>
          <a:p>
            <a:r>
              <a:rPr lang="fr-LU" sz="1500" dirty="0">
                <a:solidFill>
                  <a:srgbClr val="000000"/>
                </a:solidFill>
                <a:cs typeface="Calibri"/>
              </a:rPr>
              <a:t>Une ambiance persistante pendant toute la soirée </a:t>
            </a:r>
          </a:p>
          <a:p>
            <a:endParaRPr lang="fr-LU" sz="1500" dirty="0">
              <a:solidFill>
                <a:srgbClr val="000000"/>
              </a:solidFill>
              <a:cs typeface="Calibri"/>
            </a:endParaRPr>
          </a:p>
          <a:p>
            <a:endParaRPr lang="fr-LU" sz="1500" dirty="0">
              <a:solidFill>
                <a:srgbClr val="000000"/>
              </a:solidFill>
              <a:cs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CA915D-BDF0-41F8-B00E-FB186EFF7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17AAC03-BF64-4E67-9032-3BD024998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A131397-5A45-4344-9983-5E400A3E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31301413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163</Words>
  <Application>Microsoft Office PowerPoint</Application>
  <PresentationFormat>Breitbild</PresentationFormat>
  <Paragraphs>44</Paragraphs>
  <Slides>12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Wood Type</vt:lpstr>
      <vt:lpstr>Projet Macroéconomique   en ville haute  3GCM3</vt:lpstr>
      <vt:lpstr>Introduction:</vt:lpstr>
      <vt:lpstr>Solutions proposées:</vt:lpstr>
      <vt:lpstr>Résultats du Sondage auprès des jeunes:</vt:lpstr>
      <vt:lpstr> Résultats du Sondage auprès des jeunes: </vt:lpstr>
      <vt:lpstr>PowerPoint-Präsentation</vt:lpstr>
      <vt:lpstr>Résultat du sondage auprès des propriétaires des cafés:</vt:lpstr>
      <vt:lpstr>Résultat du sondage auprès des propriétaires des cafés: </vt:lpstr>
      <vt:lpstr>Notre Concept:  </vt:lpstr>
      <vt:lpstr>Notre But:</vt:lpstr>
      <vt:lpstr>Exemple: 48 stunden neukölln</vt:lpstr>
      <vt:lpstr>Merci pour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</dc:creator>
  <cp:lastModifiedBy>MARTINY Simone</cp:lastModifiedBy>
  <cp:revision>126</cp:revision>
  <dcterms:created xsi:type="dcterms:W3CDTF">2019-11-12T12:02:16Z</dcterms:created>
  <dcterms:modified xsi:type="dcterms:W3CDTF">2019-12-08T11:08:33Z</dcterms:modified>
</cp:coreProperties>
</file>