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0" r:id="rId2"/>
    <p:sldId id="271" r:id="rId3"/>
    <p:sldId id="272" r:id="rId4"/>
    <p:sldId id="273" r:id="rId5"/>
    <p:sldId id="256" r:id="rId6"/>
    <p:sldId id="260" r:id="rId7"/>
    <p:sldId id="264" r:id="rId8"/>
    <p:sldId id="259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0.45785</cdr:x>
      <cdr:y>0.1619</cdr:y>
    </cdr:from>
    <cdr:to>
      <cdr:x>0.61887</cdr:x>
      <cdr:y>0.38929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14924" y="1110343"/>
          <a:ext cx="1798865" cy="1559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fr-CH" sz="4000" b="1" u="sng" dirty="0" smtClean="0">
              <a:solidFill>
                <a:schemeClr val="accent1">
                  <a:lumMod val="50000"/>
                </a:schemeClr>
              </a:solidFill>
            </a:rPr>
            <a:t>Question 2: Qu’est-ce que la ville pourrait faire </a:t>
          </a:r>
        </a:p>
        <a:p xmlns:a="http://schemas.openxmlformats.org/drawingml/2006/main">
          <a:pPr algn="ctr"/>
          <a:r>
            <a:rPr lang="fr-CH" sz="4000" b="1" u="sng" dirty="0" smtClean="0">
              <a:solidFill>
                <a:schemeClr val="accent1">
                  <a:lumMod val="50000"/>
                </a:schemeClr>
              </a:solidFill>
            </a:rPr>
            <a:t>pour attirer un public plus jeune?</a:t>
          </a:r>
          <a:endParaRPr lang="en-US" sz="4000" b="1" u="sng" dirty="0">
            <a:solidFill>
              <a:schemeClr val="accent1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42E52-F22D-439E-8342-1CDB764ED937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E654E-8340-4F2F-8F75-30561131B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3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6E3573-F25B-4F0D-A4EA-54CB9C3F8C9C}" type="datetimeFigureOut">
              <a:rPr lang="fr-LU" smtClean="0"/>
              <a:t>04/12/2019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371FB-B17E-4596-A061-97DAA7AD0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Comment </a:t>
            </a:r>
            <a:r>
              <a:rPr lang="fr-CH" dirty="0" smtClean="0"/>
              <a:t>augmenter l’attractivité du commerce au </a:t>
            </a:r>
            <a:r>
              <a:rPr lang="fr-CH" dirty="0"/>
              <a:t>centre ville</a:t>
            </a:r>
            <a:endParaRPr lang="fr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7984B-2594-4498-805B-A648CC92E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ECG</a:t>
            </a:r>
          </a:p>
          <a:p>
            <a:endParaRPr lang="fr-CH" dirty="0"/>
          </a:p>
          <a:p>
            <a:r>
              <a:rPr lang="fr-CH" dirty="0" smtClean="0"/>
              <a:t>3GCM1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5196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086A1-E16B-4C51-878A-40F53D9D7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822"/>
            <a:ext cx="10515600" cy="53560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2800" dirty="0"/>
          </a:p>
          <a:p>
            <a:r>
              <a:rPr lang="fr-CH" sz="2800" dirty="0"/>
              <a:t>Classe de </a:t>
            </a:r>
            <a:r>
              <a:rPr lang="fr-CH" sz="2800" dirty="0" smtClean="0"/>
              <a:t>3</a:t>
            </a:r>
            <a:r>
              <a:rPr lang="fr-CH" sz="2800" baseline="30000" dirty="0" smtClean="0"/>
              <a:t>e</a:t>
            </a:r>
            <a:r>
              <a:rPr lang="fr-CH" sz="2800" dirty="0" smtClean="0"/>
              <a:t> à l’ECG</a:t>
            </a:r>
            <a:endParaRPr lang="fr-CH" sz="2800" dirty="0"/>
          </a:p>
          <a:p>
            <a:r>
              <a:rPr lang="fr-CH" sz="2800" dirty="0" smtClean="0"/>
              <a:t>Réalisation d’un questionnaire </a:t>
            </a:r>
            <a:r>
              <a:rPr lang="fr-CH" sz="2800" dirty="0"/>
              <a:t>en ligne</a:t>
            </a:r>
          </a:p>
          <a:p>
            <a:r>
              <a:rPr lang="fr-CH" sz="2800" dirty="0" smtClean="0"/>
              <a:t>341 participants ont répondu, dont:</a:t>
            </a:r>
            <a:endParaRPr lang="fr-CH" sz="2800" dirty="0"/>
          </a:p>
          <a:p>
            <a:pPr lvl="3"/>
            <a:r>
              <a:rPr lang="fr-CH" sz="2000" dirty="0"/>
              <a:t>185 </a:t>
            </a:r>
            <a:r>
              <a:rPr lang="fr-CH" sz="2000" dirty="0" smtClean="0"/>
              <a:t>participantes </a:t>
            </a:r>
            <a:r>
              <a:rPr lang="fr-CH" sz="2000" dirty="0"/>
              <a:t>féminins </a:t>
            </a:r>
          </a:p>
          <a:p>
            <a:pPr lvl="3"/>
            <a:r>
              <a:rPr lang="fr-CH" sz="2000" dirty="0"/>
              <a:t>156 participants masculins</a:t>
            </a:r>
          </a:p>
          <a:p>
            <a:r>
              <a:rPr lang="fr-CH" sz="2800" dirty="0"/>
              <a:t>Le questionnaire portait sur l’attractivité </a:t>
            </a:r>
            <a:r>
              <a:rPr lang="fr-CH" sz="2800" dirty="0" smtClean="0"/>
              <a:t>du commerce au centre ville</a:t>
            </a:r>
            <a:endParaRPr lang="fr-CH" sz="2800" dirty="0"/>
          </a:p>
          <a:p>
            <a:r>
              <a:rPr lang="fr-CH" sz="2800" dirty="0" smtClean="0"/>
              <a:t>Propositions de </a:t>
            </a:r>
            <a:r>
              <a:rPr lang="fr-CH" sz="2800" dirty="0"/>
              <a:t>solutions </a:t>
            </a:r>
            <a:r>
              <a:rPr lang="fr-CH" sz="2800" dirty="0" smtClean="0"/>
              <a:t>en se basant sur </a:t>
            </a:r>
            <a:r>
              <a:rPr lang="fr-CH" sz="2800" dirty="0"/>
              <a:t>les résultats les plus </a:t>
            </a:r>
            <a:r>
              <a:rPr lang="fr-CH" sz="2800" dirty="0" smtClean="0"/>
              <a:t>importants du questionnaire</a:t>
            </a:r>
            <a:endParaRPr lang="fr-CH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310EA-4F29-48BE-A4DA-269320C2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08" y="814161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CH" u="sng" dirty="0"/>
              <a:t>Introduction</a:t>
            </a:r>
            <a:endParaRPr lang="fr-LU" u="sng" dirty="0"/>
          </a:p>
        </p:txBody>
      </p:sp>
    </p:spTree>
    <p:extLst>
      <p:ext uri="{BB962C8B-B14F-4D97-AF65-F5344CB8AC3E}">
        <p14:creationId xmlns:p14="http://schemas.microsoft.com/office/powerpoint/2010/main" val="31589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C4481-5902-486E-9BD9-BAF4B076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728" y="742950"/>
            <a:ext cx="10363200" cy="1780108"/>
          </a:xfrm>
        </p:spPr>
        <p:txBody>
          <a:bodyPr>
            <a:normAutofit fontScale="90000"/>
          </a:bodyPr>
          <a:lstStyle/>
          <a:p>
            <a:r>
              <a:rPr lang="fr-LU" b="1" u="sng" dirty="0" smtClean="0"/>
              <a:t>Question 1: Quels services pourrait-on offrir aux jeunes pour augmenter l’attractivité du centre ville?</a:t>
            </a:r>
            <a:endParaRPr lang="fr-LU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28" y="2824160"/>
            <a:ext cx="87630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4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90" y="1650124"/>
            <a:ext cx="10941269" cy="50554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1. La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majorité des jeunes pense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que l’accord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de remises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augmenterait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l’attractivité du centre ville.</a:t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Nous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proposons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des remises sur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l’alimentation et sur les sur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les vêtements.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. Une partie des jeunes pense que des cartes de fidélité / stickers ou des tampons à collecter serait un service utile.</a:t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  Nous proposons qu’il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faudrait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 -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offrir des récompenses plus intéressantes pour les jeunes (ex. écouteurs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	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          -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offrir ce type de service dans plus de restaurants et de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cafés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		          - </a:t>
            </a:r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rendre les cartes plus attrayantes (ex. design attirant)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. Une autre idée serait d’organiser un concours spécifiquement pour les jeunes afin de les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attirer.</a:t>
            </a:r>
          </a:p>
          <a:p>
            <a:pPr marL="0" indent="0">
              <a:buNone/>
            </a:pPr>
            <a:endParaRPr lang="fr-FR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    -  exemple: tombola à partir d’un certain prix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d’achat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    -  exemple de prix: bon d’achat pour acheter dans plusieurs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magasins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de la ville</a:t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. Une des autres propositions intéressantes était d’offrir un choix plus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varié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de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  boutiques et/ou de restaurants.</a:t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    -  exemple: DM et KFC ont été les choix les </a:t>
            </a:r>
            <a:endParaRPr lang="fr-FR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     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plus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souvent mentionnés des participants </a:t>
            </a: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1102178" y="726623"/>
            <a:ext cx="8956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u="sng" dirty="0" smtClean="0">
                <a:solidFill>
                  <a:schemeClr val="bg1"/>
                </a:solidFill>
              </a:rPr>
              <a:t>Points à retenir et solutions proposées: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435" y="5139559"/>
            <a:ext cx="4822924" cy="171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9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17C9DA1-7460-421D-B816-C2EFC4DE7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9398629"/>
              </p:ext>
            </p:extLst>
          </p:nvPr>
        </p:nvGraphicFramePr>
        <p:xfrm>
          <a:off x="-236764" y="-342900"/>
          <a:ext cx="1117158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99" y="2509156"/>
            <a:ext cx="9253540" cy="309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9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985A-B382-4357-92AA-C67BFE2B0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u="sng" dirty="0">
                <a:solidFill>
                  <a:schemeClr val="bg1"/>
                </a:solidFill>
              </a:rPr>
              <a:t>Points à retenir et solutions proposées: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81115" y="1785559"/>
            <a:ext cx="10283571" cy="465606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1. Une partie des jeunes trouve qu’une décoration plus attirante serait une raison pour fréquenter le centre ville plus souvent.</a:t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Nos propositions:</a:t>
            </a:r>
          </a:p>
          <a:p>
            <a:pPr marL="0" indent="0">
              <a:buFont typeface="Symbol" pitchFamily="18" charset="2"/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- des décorations même en dehors des fêtes traditionnelles</a:t>
            </a:r>
          </a:p>
          <a:p>
            <a:pPr marL="0" indent="0">
              <a:buFont typeface="Symbol" pitchFamily="18" charset="2"/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- des décorations promouvant des artistes locaux</a:t>
            </a:r>
          </a:p>
          <a:p>
            <a:pPr marL="0" indent="0">
              <a:buFont typeface="Symbol" pitchFamily="18" charset="2"/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- plus de lumière en temps d’hiver (ex. guirlandes, etc.)</a:t>
            </a:r>
          </a:p>
          <a:p>
            <a:pPr marL="0" indent="0">
              <a:buFont typeface="Symbol" pitchFamily="18" charset="2"/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- décorations au-dessus des rues (ex. parapluies de différents couleurs, etc.)</a:t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2. Des expositions et des évènements spécifiquement pour les jeunes sont une option très populaire.</a:t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  Nous proposons qu’il faudrait 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organiser des vrais festivals de musique au centre ville (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non seulement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du jazz)</a:t>
            </a:r>
          </a:p>
          <a:p>
            <a:pPr marL="0" indent="0">
              <a:buFont typeface="Symbol" pitchFamily="18" charset="2"/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	    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-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organiser des expositions d’art (artistes locaux, artistes connus)</a:t>
            </a:r>
          </a:p>
          <a:p>
            <a:pPr marL="0" indent="0">
              <a:buFont typeface="Symbol" pitchFamily="18" charset="2"/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	    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-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organiser des journées / soirées à thème (soirée en blanc, soirée 90s, journée 30s, etc.)</a:t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3. Autres solutions intéressantes proposées par les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sondés:</a:t>
            </a:r>
          </a:p>
          <a:p>
            <a:pPr marL="0" indent="0">
              <a:buFont typeface="Symbol" pitchFamily="18" charset="2"/>
              <a:buNone/>
            </a:pPr>
            <a:endParaRPr lang="fr-FR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	- plus de places pour s’asseoir, surtout en hiver à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l’abri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sans devoir payer pour des consommations</a:t>
            </a:r>
          </a:p>
          <a:p>
            <a:pPr marL="0" indent="0">
              <a:buFont typeface="Symbol" pitchFamily="18" charset="2"/>
              <a:buNone/>
            </a:pPr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- plus de diversité en terme de bars et restaurants (ex. Irish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pub,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90s bars, etc.)</a:t>
            </a:r>
          </a:p>
        </p:txBody>
      </p:sp>
    </p:spTree>
    <p:extLst>
      <p:ext uri="{BB962C8B-B14F-4D97-AF65-F5344CB8AC3E}">
        <p14:creationId xmlns:p14="http://schemas.microsoft.com/office/powerpoint/2010/main" val="16328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C354E-DA08-4820-A867-F89243FE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u="sng" dirty="0">
                <a:solidFill>
                  <a:schemeClr val="bg1"/>
                </a:solidFill>
              </a:rPr>
              <a:t>Points </a:t>
            </a:r>
            <a:r>
              <a:rPr lang="fr-CH" b="1" u="sng" dirty="0" smtClean="0">
                <a:solidFill>
                  <a:schemeClr val="bg1"/>
                </a:solidFill>
              </a:rPr>
              <a:t> divers à </a:t>
            </a:r>
            <a:r>
              <a:rPr lang="fr-CH" b="1" u="sng" dirty="0">
                <a:solidFill>
                  <a:schemeClr val="bg1"/>
                </a:solidFill>
              </a:rPr>
              <a:t>retenir et solutions proposées:</a:t>
            </a:r>
            <a:endParaRPr lang="fr-LU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81115" y="1785558"/>
            <a:ext cx="10283571" cy="4656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1. Transport</a:t>
            </a:r>
            <a:b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endParaRPr lang="fr-FR" sz="20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endParaRPr lang="fr-FR" sz="20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Commentaire: « Le transport public devrait-être plus ponctuel. »</a:t>
            </a:r>
          </a:p>
          <a:p>
            <a:pPr marL="0" indent="0">
              <a:buFont typeface="Symbol" pitchFamily="18" charset="2"/>
              <a:buNone/>
            </a:pP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Solutions proposées:</a:t>
            </a: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- adapter les temps de voyage pendant les heures de </a:t>
            </a: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pointe</a:t>
            </a: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	 		  	  (Ex. prévoir plus de temps entre deux stations à certains moments de			    la journée)</a:t>
            </a:r>
          </a:p>
          <a:p>
            <a:pPr marL="0" indent="0">
              <a:buFont typeface="Symbol" pitchFamily="18" charset="2"/>
              <a:buNone/>
            </a:pP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- réception d’une notification en cas de retard (</a:t>
            </a:r>
            <a:r>
              <a:rPr lang="fr-FR" sz="2000" b="1" dirty="0" err="1" smtClean="0">
                <a:solidFill>
                  <a:schemeClr val="bg2">
                    <a:lumMod val="50000"/>
                  </a:schemeClr>
                </a:solidFill>
              </a:rPr>
              <a:t>Mobilitéit</a:t>
            </a: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-App)</a:t>
            </a:r>
          </a:p>
          <a:p>
            <a:pPr marL="0" indent="0">
              <a:buFont typeface="Symbol" pitchFamily="18" charset="2"/>
              <a:buNone/>
            </a:pP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- plus de bus à certains moments de la journée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235" y="1785558"/>
            <a:ext cx="5845629" cy="2047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81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A9219F-9CB7-4340-848E-D99CD9329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707" y="4814511"/>
            <a:ext cx="9877777" cy="3450696"/>
          </a:xfrm>
        </p:spPr>
        <p:txBody>
          <a:bodyPr/>
          <a:lstStyle/>
          <a:p>
            <a:pPr marL="0" indent="0" algn="ctr">
              <a:buNone/>
            </a:pPr>
            <a:r>
              <a:rPr lang="fr-CH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La majorité des personnes 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veut être contactée </a:t>
            </a:r>
            <a:r>
              <a:rPr lang="fr-CH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par les 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réseaux sociaux ou </a:t>
            </a:r>
            <a:r>
              <a:rPr lang="fr-CH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par 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mail</a:t>
            </a:r>
            <a:r>
              <a:rPr lang="fr-CH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.</a:t>
            </a:r>
            <a:endParaRPr lang="fr-LU" sz="24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3C1A2A-2EAE-2443-AE21-D45B84E7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2800" dirty="0" smtClean="0"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2. Comment est-ce que vous voulez être contactés par les commerces par rapport à des nouveaux produits et des promotions?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740" y="1494648"/>
            <a:ext cx="6985713" cy="317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74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FF7217-A5FB-104A-B06D-BEB692DA4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529" y="177085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Commentaire: «</a:t>
            </a:r>
            <a:r>
              <a:rPr lang="fr-CH" sz="2400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 On y trouve des affaires qu’on trouve seulement à l’étranger 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»</a:t>
            </a:r>
          </a:p>
          <a:p>
            <a:pPr marL="0" indent="0">
              <a:buNone/>
            </a:pPr>
            <a:r>
              <a:rPr lang="fr-CH" dirty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</a:rPr>
              <a:t>	</a:t>
            </a:r>
            <a:r>
              <a:rPr lang="fr-CH" dirty="0" smtClean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</a:rPr>
              <a:t>et	 «</a:t>
            </a:r>
            <a:r>
              <a:rPr lang="fr-CH" dirty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</a:rPr>
              <a:t> Il y a plus de choix de magasins et de produits »</a:t>
            </a:r>
            <a:endParaRPr lang="fr-LU" dirty="0">
              <a:solidFill>
                <a:schemeClr val="bg2">
                  <a:lumMod val="50000"/>
                </a:schemeClr>
              </a:solidFill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marL="0" indent="0">
              <a:buNone/>
            </a:pPr>
            <a:endParaRPr lang="fr-LU" sz="2400" dirty="0">
              <a:solidFill>
                <a:schemeClr val="bg2">
                  <a:lumMod val="50000"/>
                </a:schemeClr>
              </a:solidFill>
              <a:effectLst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marL="0" indent="0">
              <a:buNone/>
            </a:pP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Solutions</a:t>
            </a:r>
            <a:r>
              <a:rPr lang="fr-CH" sz="2400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 : 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	</a:t>
            </a:r>
            <a:r>
              <a:rPr lang="fr-LU" dirty="0" smtClean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</a:rPr>
              <a:t>- 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Promouvoir des </a:t>
            </a:r>
            <a:r>
              <a:rPr lang="fr-CH" sz="2400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marques qui 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n’existent pas </a:t>
            </a:r>
            <a:r>
              <a:rPr lang="fr-CH" sz="2400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encore en 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</a:rPr>
              <a:t>ville</a:t>
            </a:r>
          </a:p>
          <a:p>
            <a:pPr marL="0" indent="0">
              <a:buNone/>
            </a:pPr>
            <a:r>
              <a:rPr lang="fr-CH" dirty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</a:rPr>
              <a:t>	</a:t>
            </a:r>
            <a:r>
              <a:rPr lang="fr-CH" dirty="0" smtClean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</a:rPr>
              <a:t>	   </a:t>
            </a:r>
            <a:r>
              <a:rPr lang="fr-CH" dirty="0" smtClean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  <a:sym typeface="Wingdings" panose="05000000000000000000" pitchFamily="2" charset="2"/>
              </a:rPr>
              <a:t> les jeunes ne viennent pas en ville pour des marques qu’ils 			         peuvent acheter à des </a:t>
            </a:r>
            <a:r>
              <a:rPr lang="fr-CH" dirty="0" smtClean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  <a:sym typeface="Wingdings" panose="05000000000000000000" pitchFamily="2" charset="2"/>
              </a:rPr>
              <a:t>endroits </a:t>
            </a:r>
            <a:r>
              <a:rPr lang="fr-CH" dirty="0" smtClean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  <a:sym typeface="Wingdings" panose="05000000000000000000" pitchFamily="2" charset="2"/>
              </a:rPr>
              <a:t>plus proches </a:t>
            </a:r>
            <a:r>
              <a:rPr lang="fr-CH" dirty="0" smtClean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  <a:sym typeface="Wingdings" panose="05000000000000000000" pitchFamily="2" charset="2"/>
              </a:rPr>
              <a:t>d’eux</a:t>
            </a:r>
          </a:p>
          <a:p>
            <a:pPr marL="0" indent="0">
              <a:buNone/>
            </a:pPr>
            <a:endParaRPr lang="fr-CH" dirty="0" smtClean="0">
              <a:solidFill>
                <a:schemeClr val="bg2">
                  <a:lumMod val="50000"/>
                </a:schemeClr>
              </a:solidFill>
              <a:ea typeface="Times New Roman" panose="020F0502020204030204" pitchFamily="34" charset="0"/>
              <a:cs typeface="Times New Roman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H" sz="2400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  <a:sym typeface="Wingdings" panose="05000000000000000000" pitchFamily="2" charset="2"/>
              </a:rPr>
              <a:t>	- Offrir plus de diversité de </a:t>
            </a:r>
          </a:p>
          <a:p>
            <a:pPr marL="0" indent="0">
              <a:buNone/>
            </a:pPr>
            <a:r>
              <a:rPr lang="fr-CH" dirty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fr-CH" dirty="0" smtClean="0">
                <a:solidFill>
                  <a:schemeClr val="bg2">
                    <a:lumMod val="50000"/>
                  </a:schemeClr>
                </a:solidFill>
                <a:ea typeface="Times New Roman" panose="020F0502020204030204" pitchFamily="34" charset="0"/>
                <a:cs typeface="Times New Roman" panose="020F0502020204030204" pitchFamily="34" charset="0"/>
                <a:sym typeface="Wingdings" panose="05000000000000000000" pitchFamily="2" charset="2"/>
              </a:rPr>
              <a:t>	   </a:t>
            </a:r>
            <a:r>
              <a:rPr lang="fr-CH" sz="2400" dirty="0" smtClean="0">
                <a:solidFill>
                  <a:schemeClr val="bg2">
                    <a:lumMod val="50000"/>
                  </a:schemeClr>
                </a:solidFill>
                <a:effectLst/>
                <a:ea typeface="Times New Roman" panose="020F0502020204030204" pitchFamily="34" charset="0"/>
                <a:cs typeface="Times New Roman" panose="020F0502020204030204" pitchFamily="34" charset="0"/>
                <a:sym typeface="Wingdings" panose="05000000000000000000" pitchFamily="2" charset="2"/>
              </a:rPr>
              <a:t>magasin (non seulement de 							   vêtements)</a:t>
            </a:r>
            <a:endParaRPr lang="fr-LU" sz="2400" dirty="0">
              <a:solidFill>
                <a:schemeClr val="bg2">
                  <a:lumMod val="50000"/>
                </a:schemeClr>
              </a:solidFill>
              <a:effectLst/>
              <a:ea typeface="Times New Roman" panose="020F0502020204030204" pitchFamily="34" charset="0"/>
              <a:cs typeface="Times New Roman" panose="020F050202020403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04DDB07-474E-6246-81A3-798E0DC8D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2800" dirty="0" smtClean="0"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3. Quels </a:t>
            </a:r>
            <a:r>
              <a:rPr lang="fr-CH" sz="2800" dirty="0"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>sont vos raisons pour acheter en ligne ?</a:t>
            </a:r>
            <a:r>
              <a:rPr lang="fr-LU" sz="2800" dirty="0"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  <a:t/>
            </a:r>
            <a:br>
              <a:rPr lang="fr-LU" sz="2800" dirty="0">
                <a:effectLst/>
                <a:latin typeface="Arial" panose="020B0604020202020204" pitchFamily="34" charset="0"/>
                <a:ea typeface="Times New Roman" panose="020F0502020204030204" pitchFamily="34" charset="0"/>
                <a:cs typeface="Arial" panose="020B0604020202020204" pitchFamily="34" charset="0"/>
              </a:rPr>
            </a:b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334" y="4460422"/>
            <a:ext cx="4931477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4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</TotalTime>
  <Words>204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Symbol</vt:lpstr>
      <vt:lpstr>Times New Roman</vt:lpstr>
      <vt:lpstr>Wingdings</vt:lpstr>
      <vt:lpstr>Waveform</vt:lpstr>
      <vt:lpstr>Comment augmenter l’attractivité du commerce au centre ville</vt:lpstr>
      <vt:lpstr>Introduction</vt:lpstr>
      <vt:lpstr>Question 1: Quels services pourrait-on offrir aux jeunes pour augmenter l’attractivité du centre ville?</vt:lpstr>
      <vt:lpstr>PowerPoint Presentation</vt:lpstr>
      <vt:lpstr>PowerPoint Presentation</vt:lpstr>
      <vt:lpstr>Points à retenir et solutions proposées:</vt:lpstr>
      <vt:lpstr>Points  divers à retenir et solutions proposées:</vt:lpstr>
      <vt:lpstr>2. Comment est-ce que vous voulez être contactés par les commerces par rapport à des nouveaux produits et des promotions?</vt:lpstr>
      <vt:lpstr>3. Quels sont vos raisons pour acheter en ligne 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Banchieri</dc:creator>
  <cp:lastModifiedBy>ECG</cp:lastModifiedBy>
  <cp:revision>33</cp:revision>
  <dcterms:created xsi:type="dcterms:W3CDTF">2019-12-02T12:59:12Z</dcterms:created>
  <dcterms:modified xsi:type="dcterms:W3CDTF">2019-12-04T11:07:32Z</dcterms:modified>
</cp:coreProperties>
</file>