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65" r:id="rId6"/>
    <p:sldId id="274" r:id="rId7"/>
    <p:sldId id="259" r:id="rId8"/>
    <p:sldId id="273" r:id="rId9"/>
    <p:sldId id="267" r:id="rId10"/>
    <p:sldId id="268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2547"/>
  </p:normalViewPr>
  <p:slideViewPr>
    <p:cSldViewPr snapToGrid="0">
      <p:cViewPr varScale="1">
        <p:scale>
          <a:sx n="119" d="100"/>
          <a:sy n="119" d="100"/>
        </p:scale>
        <p:origin x="8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Les</a:t>
            </a:r>
            <a:r>
              <a:rPr lang="fr-FR" baseline="0" dirty="0"/>
              <a:t> différents besoins des clients</a:t>
            </a:r>
            <a:endParaRPr lang="fr-FR" dirty="0"/>
          </a:p>
        </c:rich>
      </c:tx>
      <c:layout>
        <c:manualLayout>
          <c:xMode val="edge"/>
          <c:yMode val="edge"/>
          <c:x val="4.9149637442320399E-2"/>
          <c:y val="1.935874168179069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Comment rendre la gare plus attractive?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3F-4A49-91AC-96A06B5C5F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3F-4A49-91AC-96A06B5C5F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3F-4A49-91AC-96A06B5C5F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3F-4A49-91AC-96A06B5C5F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3F-4A49-91AC-96A06B5C5FB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3F-4A49-91AC-96A06B5C5FB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Décorations</c:v>
                </c:pt>
                <c:pt idx="1">
                  <c:v>Restaurants</c:v>
                </c:pt>
                <c:pt idx="2">
                  <c:v>Plantes</c:v>
                </c:pt>
                <c:pt idx="3">
                  <c:v>Loisirs</c:v>
                </c:pt>
                <c:pt idx="4">
                  <c:v>Autres</c:v>
                </c:pt>
                <c:pt idx="5">
                  <c:v>Boutiques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90</c:v>
                </c:pt>
                <c:pt idx="1">
                  <c:v>78</c:v>
                </c:pt>
                <c:pt idx="2">
                  <c:v>108</c:v>
                </c:pt>
                <c:pt idx="3">
                  <c:v>109</c:v>
                </c:pt>
                <c:pt idx="4">
                  <c:v>67</c:v>
                </c:pt>
                <c:pt idx="5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E-4FBE-8283-E58062370F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70044-4080-4C75-8D52-324BFAE025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3B5E49F-8104-44D3-81AE-8AC28BC43BDA}">
      <dgm:prSet/>
      <dgm:spPr/>
      <dgm:t>
        <a:bodyPr/>
        <a:lstStyle/>
        <a:p>
          <a:pPr>
            <a:lnSpc>
              <a:spcPct val="100000"/>
            </a:lnSpc>
          </a:pPr>
          <a:r>
            <a:rPr lang="fr-CH"/>
            <a:t>Qui sommes-nous ?</a:t>
          </a:r>
          <a:endParaRPr lang="en-US"/>
        </a:p>
      </dgm:t>
    </dgm:pt>
    <dgm:pt modelId="{14867CA0-A1C5-4899-A630-10F70EC612CE}" type="parTrans" cxnId="{409E86D9-413D-457D-AE47-6A2121A2D424}">
      <dgm:prSet/>
      <dgm:spPr/>
      <dgm:t>
        <a:bodyPr/>
        <a:lstStyle/>
        <a:p>
          <a:endParaRPr lang="en-US"/>
        </a:p>
      </dgm:t>
    </dgm:pt>
    <dgm:pt modelId="{166C6C6A-C1E0-4143-A2D7-8F586894EA37}" type="sibTrans" cxnId="{409E86D9-413D-457D-AE47-6A2121A2D42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3A19B3-0EB6-4FF7-A02C-A58CC157A033}">
      <dgm:prSet/>
      <dgm:spPr/>
      <dgm:t>
        <a:bodyPr/>
        <a:lstStyle/>
        <a:p>
          <a:pPr>
            <a:lnSpc>
              <a:spcPct val="100000"/>
            </a:lnSpc>
          </a:pPr>
          <a:r>
            <a:rPr lang="fr-CH"/>
            <a:t>Le sondage</a:t>
          </a:r>
          <a:endParaRPr lang="en-US"/>
        </a:p>
      </dgm:t>
    </dgm:pt>
    <dgm:pt modelId="{AD62B320-923A-4654-9935-AB8ACA831680}" type="parTrans" cxnId="{0F150323-4676-4976-99CB-E860C21E44BB}">
      <dgm:prSet/>
      <dgm:spPr/>
      <dgm:t>
        <a:bodyPr/>
        <a:lstStyle/>
        <a:p>
          <a:endParaRPr lang="en-US"/>
        </a:p>
      </dgm:t>
    </dgm:pt>
    <dgm:pt modelId="{228AC5DB-EE09-47F9-8972-C8B4578A7BEE}" type="sibTrans" cxnId="{0F150323-4676-4976-99CB-E860C21E44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15348B-31DD-4C11-9B0D-CA91507FF02D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dirty="0"/>
            <a:t>Problématiques</a:t>
          </a:r>
          <a:endParaRPr lang="en-US" dirty="0"/>
        </a:p>
      </dgm:t>
    </dgm:pt>
    <dgm:pt modelId="{BB07FA4A-60A2-4F14-8E72-C2086DF67648}" type="parTrans" cxnId="{1790BBCA-975A-459A-966F-E74E598A8D3B}">
      <dgm:prSet/>
      <dgm:spPr/>
      <dgm:t>
        <a:bodyPr/>
        <a:lstStyle/>
        <a:p>
          <a:endParaRPr lang="en-US"/>
        </a:p>
      </dgm:t>
    </dgm:pt>
    <dgm:pt modelId="{C4E49810-B942-42CE-9C64-64BE096F41A6}" type="sibTrans" cxnId="{1790BBCA-975A-459A-966F-E74E598A8D3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809008-1949-484A-8B36-1C928BEFC3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Solutions</a:t>
          </a:r>
          <a:r>
            <a:rPr lang="en-US" baseline="0" dirty="0"/>
            <a:t> </a:t>
          </a:r>
          <a:r>
            <a:rPr lang="en-US" baseline="0" dirty="0" err="1"/>
            <a:t>possibles</a:t>
          </a:r>
          <a:endParaRPr lang="en-US" dirty="0"/>
        </a:p>
      </dgm:t>
    </dgm:pt>
    <dgm:pt modelId="{1ABB02DA-1354-4DA2-A7A9-70F38E1C2A7E}" type="parTrans" cxnId="{E73EC2AC-ABF9-4DAD-B871-90303A301710}">
      <dgm:prSet/>
      <dgm:spPr/>
      <dgm:t>
        <a:bodyPr/>
        <a:lstStyle/>
        <a:p>
          <a:endParaRPr lang="en-US"/>
        </a:p>
      </dgm:t>
    </dgm:pt>
    <dgm:pt modelId="{F3B585D4-6961-45C3-92BE-E1714391BCA9}" type="sibTrans" cxnId="{E73EC2AC-ABF9-4DAD-B871-90303A30171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C3E793-5F44-4D95-AC1B-E5A5949B74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Conclusion</a:t>
          </a:r>
        </a:p>
      </dgm:t>
    </dgm:pt>
    <dgm:pt modelId="{A3D0A82B-B866-47FC-99E0-C8D129AD2BF0}" type="parTrans" cxnId="{F564ADA0-F192-4006-AE5C-19A5DF40586E}">
      <dgm:prSet/>
      <dgm:spPr/>
      <dgm:t>
        <a:bodyPr/>
        <a:lstStyle/>
        <a:p>
          <a:endParaRPr lang="en-US"/>
        </a:p>
      </dgm:t>
    </dgm:pt>
    <dgm:pt modelId="{A031C04E-04C1-4047-8EDD-F71966864DDC}" type="sibTrans" cxnId="{F564ADA0-F192-4006-AE5C-19A5DF40586E}">
      <dgm:prSet/>
      <dgm:spPr/>
      <dgm:t>
        <a:bodyPr/>
        <a:lstStyle/>
        <a:p>
          <a:endParaRPr lang="en-US"/>
        </a:p>
      </dgm:t>
    </dgm:pt>
    <dgm:pt modelId="{BECB236B-5367-4CCD-8298-A073475DF8CC}" type="pres">
      <dgm:prSet presAssocID="{B5D70044-4080-4C75-8D52-324BFAE025A6}" presName="root" presStyleCnt="0">
        <dgm:presLayoutVars>
          <dgm:dir/>
          <dgm:resizeHandles val="exact"/>
        </dgm:presLayoutVars>
      </dgm:prSet>
      <dgm:spPr/>
    </dgm:pt>
    <dgm:pt modelId="{DBFA535A-7391-4532-A3BF-0BAE3BDF5469}" type="pres">
      <dgm:prSet presAssocID="{D3B5E49F-8104-44D3-81AE-8AC28BC43BDA}" presName="compNode" presStyleCnt="0"/>
      <dgm:spPr/>
    </dgm:pt>
    <dgm:pt modelId="{8C0B5AAF-D742-4DDC-9E02-8DFEC10197EC}" type="pres">
      <dgm:prSet presAssocID="{D3B5E49F-8104-44D3-81AE-8AC28BC43BDA}" presName="bgRect" presStyleLbl="bgShp" presStyleIdx="0" presStyleCnt="5"/>
      <dgm:spPr/>
    </dgm:pt>
    <dgm:pt modelId="{A03C124B-77B7-4231-A9CA-E0F2B6DD5183}" type="pres">
      <dgm:prSet presAssocID="{D3B5E49F-8104-44D3-81AE-8AC28BC43BD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étective"/>
        </a:ext>
      </dgm:extLst>
    </dgm:pt>
    <dgm:pt modelId="{29DBD64F-67CE-4237-AC51-60B7E30458FF}" type="pres">
      <dgm:prSet presAssocID="{D3B5E49F-8104-44D3-81AE-8AC28BC43BDA}" presName="spaceRect" presStyleCnt="0"/>
      <dgm:spPr/>
    </dgm:pt>
    <dgm:pt modelId="{2C529179-ACF1-4D13-81CB-C414C9079277}" type="pres">
      <dgm:prSet presAssocID="{D3B5E49F-8104-44D3-81AE-8AC28BC43BDA}" presName="parTx" presStyleLbl="revTx" presStyleIdx="0" presStyleCnt="5">
        <dgm:presLayoutVars>
          <dgm:chMax val="0"/>
          <dgm:chPref val="0"/>
        </dgm:presLayoutVars>
      </dgm:prSet>
      <dgm:spPr/>
    </dgm:pt>
    <dgm:pt modelId="{07344712-02C5-4F17-9CE4-AA1F2C92EA24}" type="pres">
      <dgm:prSet presAssocID="{166C6C6A-C1E0-4143-A2D7-8F586894EA37}" presName="sibTrans" presStyleCnt="0"/>
      <dgm:spPr/>
    </dgm:pt>
    <dgm:pt modelId="{0471B842-FC79-4FB6-8861-3EE82FB849B3}" type="pres">
      <dgm:prSet presAssocID="{B73A19B3-0EB6-4FF7-A02C-A58CC157A033}" presName="compNode" presStyleCnt="0"/>
      <dgm:spPr/>
    </dgm:pt>
    <dgm:pt modelId="{2EB049AB-ADA4-4997-B2FB-3A066F05A101}" type="pres">
      <dgm:prSet presAssocID="{B73A19B3-0EB6-4FF7-A02C-A58CC157A033}" presName="bgRect" presStyleLbl="bgShp" presStyleIdx="1" presStyleCnt="5"/>
      <dgm:spPr/>
    </dgm:pt>
    <dgm:pt modelId="{6495DD64-E876-454B-B9A1-80D8C0192087}" type="pres">
      <dgm:prSet presAssocID="{B73A19B3-0EB6-4FF7-A02C-A58CC157A03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4FEB2D4-6B91-4B10-921D-1F1AFA4F872D}" type="pres">
      <dgm:prSet presAssocID="{B73A19B3-0EB6-4FF7-A02C-A58CC157A033}" presName="spaceRect" presStyleCnt="0"/>
      <dgm:spPr/>
    </dgm:pt>
    <dgm:pt modelId="{EADB76A5-8BD8-48C0-A501-500CD1BA96EA}" type="pres">
      <dgm:prSet presAssocID="{B73A19B3-0EB6-4FF7-A02C-A58CC157A033}" presName="parTx" presStyleLbl="revTx" presStyleIdx="1" presStyleCnt="5">
        <dgm:presLayoutVars>
          <dgm:chMax val="0"/>
          <dgm:chPref val="0"/>
        </dgm:presLayoutVars>
      </dgm:prSet>
      <dgm:spPr/>
    </dgm:pt>
    <dgm:pt modelId="{A1046BA0-3C9E-4245-9FD9-D89B68305D4D}" type="pres">
      <dgm:prSet presAssocID="{228AC5DB-EE09-47F9-8972-C8B4578A7BEE}" presName="sibTrans" presStyleCnt="0"/>
      <dgm:spPr/>
    </dgm:pt>
    <dgm:pt modelId="{FF179A51-54A0-49DF-8718-9A9EDC234A86}" type="pres">
      <dgm:prSet presAssocID="{7015348B-31DD-4C11-9B0D-CA91507FF02D}" presName="compNode" presStyleCnt="0"/>
      <dgm:spPr/>
    </dgm:pt>
    <dgm:pt modelId="{F919B057-9323-4EC7-AE57-CE1F42D494AB}" type="pres">
      <dgm:prSet presAssocID="{7015348B-31DD-4C11-9B0D-CA91507FF02D}" presName="bgRect" presStyleLbl="bgShp" presStyleIdx="2" presStyleCnt="5"/>
      <dgm:spPr/>
    </dgm:pt>
    <dgm:pt modelId="{2CB354AF-3CC9-449B-BF29-3D02A5E2957C}" type="pres">
      <dgm:prSet presAssocID="{7015348B-31DD-4C11-9B0D-CA91507FF02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519B07B-E245-46AE-841F-986A28BD6D34}" type="pres">
      <dgm:prSet presAssocID="{7015348B-31DD-4C11-9B0D-CA91507FF02D}" presName="spaceRect" presStyleCnt="0"/>
      <dgm:spPr/>
    </dgm:pt>
    <dgm:pt modelId="{5906A3A5-A99E-4F3F-AC31-BE27DA7C2F98}" type="pres">
      <dgm:prSet presAssocID="{7015348B-31DD-4C11-9B0D-CA91507FF02D}" presName="parTx" presStyleLbl="revTx" presStyleIdx="2" presStyleCnt="5">
        <dgm:presLayoutVars>
          <dgm:chMax val="0"/>
          <dgm:chPref val="0"/>
        </dgm:presLayoutVars>
      </dgm:prSet>
      <dgm:spPr/>
    </dgm:pt>
    <dgm:pt modelId="{6C479308-B415-4687-9735-62522BAE14F3}" type="pres">
      <dgm:prSet presAssocID="{C4E49810-B942-42CE-9C64-64BE096F41A6}" presName="sibTrans" presStyleCnt="0"/>
      <dgm:spPr/>
    </dgm:pt>
    <dgm:pt modelId="{3385B6C6-400A-488E-9458-9ACF7D2CA778}" type="pres">
      <dgm:prSet presAssocID="{D8809008-1949-484A-8B36-1C928BEFC3D8}" presName="compNode" presStyleCnt="0"/>
      <dgm:spPr/>
    </dgm:pt>
    <dgm:pt modelId="{73909C50-5591-46C6-96CD-C7F16F0D01B8}" type="pres">
      <dgm:prSet presAssocID="{D8809008-1949-484A-8B36-1C928BEFC3D8}" presName="bgRect" presStyleLbl="bgShp" presStyleIdx="3" presStyleCnt="5" custLinFactNeighborX="-312" custLinFactNeighborY="-2147"/>
      <dgm:spPr/>
    </dgm:pt>
    <dgm:pt modelId="{7295DCC2-B5DA-45A4-AD31-9DF4C3BBCDF5}" type="pres">
      <dgm:prSet presAssocID="{D8809008-1949-484A-8B36-1C928BEFC3D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poule"/>
        </a:ext>
      </dgm:extLst>
    </dgm:pt>
    <dgm:pt modelId="{E9E8E250-4EBA-4F45-BF85-FB01F0B30580}" type="pres">
      <dgm:prSet presAssocID="{D8809008-1949-484A-8B36-1C928BEFC3D8}" presName="spaceRect" presStyleCnt="0"/>
      <dgm:spPr/>
    </dgm:pt>
    <dgm:pt modelId="{49B0FE4F-3E99-438F-B002-905C210A3512}" type="pres">
      <dgm:prSet presAssocID="{D8809008-1949-484A-8B36-1C928BEFC3D8}" presName="parTx" presStyleLbl="revTx" presStyleIdx="3" presStyleCnt="5">
        <dgm:presLayoutVars>
          <dgm:chMax val="0"/>
          <dgm:chPref val="0"/>
        </dgm:presLayoutVars>
      </dgm:prSet>
      <dgm:spPr/>
    </dgm:pt>
    <dgm:pt modelId="{BA328FC1-3B05-46C3-B46A-0ED0CA1D9E9E}" type="pres">
      <dgm:prSet presAssocID="{F3B585D4-6961-45C3-92BE-E1714391BCA9}" presName="sibTrans" presStyleCnt="0"/>
      <dgm:spPr/>
    </dgm:pt>
    <dgm:pt modelId="{48303084-F3F9-4665-A71D-836C6EAE673D}" type="pres">
      <dgm:prSet presAssocID="{8FC3E793-5F44-4D95-AC1B-E5A5949B7488}" presName="compNode" presStyleCnt="0"/>
      <dgm:spPr/>
    </dgm:pt>
    <dgm:pt modelId="{7100726C-5BD6-4451-AA50-A93962D6FD66}" type="pres">
      <dgm:prSet presAssocID="{8FC3E793-5F44-4D95-AC1B-E5A5949B7488}" presName="bgRect" presStyleLbl="bgShp" presStyleIdx="4" presStyleCnt="5" custLinFactNeighborX="-10" custLinFactNeighborY="-3221"/>
      <dgm:spPr/>
    </dgm:pt>
    <dgm:pt modelId="{5F19C9A4-DC0C-44B2-A38D-20C7F1ED6E44}" type="pres">
      <dgm:prSet presAssocID="{8FC3E793-5F44-4D95-AC1B-E5A5949B748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9DE4458B-431B-4887-A166-A79D97718221}" type="pres">
      <dgm:prSet presAssocID="{8FC3E793-5F44-4D95-AC1B-E5A5949B7488}" presName="spaceRect" presStyleCnt="0"/>
      <dgm:spPr/>
    </dgm:pt>
    <dgm:pt modelId="{10566D29-7F4A-425D-9EE1-77679E593D4C}" type="pres">
      <dgm:prSet presAssocID="{8FC3E793-5F44-4D95-AC1B-E5A5949B748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1C9340B-AC9D-45EE-A27A-EEC9BFBCAE7C}" type="presOf" srcId="{7015348B-31DD-4C11-9B0D-CA91507FF02D}" destId="{5906A3A5-A99E-4F3F-AC31-BE27DA7C2F98}" srcOrd="0" destOrd="0" presId="urn:microsoft.com/office/officeart/2018/2/layout/IconVerticalSolidList"/>
    <dgm:cxn modelId="{DF640C20-4A5F-4F41-B90E-B8F7EC178FF5}" type="presOf" srcId="{D3B5E49F-8104-44D3-81AE-8AC28BC43BDA}" destId="{2C529179-ACF1-4D13-81CB-C414C9079277}" srcOrd="0" destOrd="0" presId="urn:microsoft.com/office/officeart/2018/2/layout/IconVerticalSolidList"/>
    <dgm:cxn modelId="{0F150323-4676-4976-99CB-E860C21E44BB}" srcId="{B5D70044-4080-4C75-8D52-324BFAE025A6}" destId="{B73A19B3-0EB6-4FF7-A02C-A58CC157A033}" srcOrd="1" destOrd="0" parTransId="{AD62B320-923A-4654-9935-AB8ACA831680}" sibTransId="{228AC5DB-EE09-47F9-8972-C8B4578A7BEE}"/>
    <dgm:cxn modelId="{B6C8C53C-5BEF-4CB7-967B-0E71F2BE8C6E}" type="presOf" srcId="{D8809008-1949-484A-8B36-1C928BEFC3D8}" destId="{49B0FE4F-3E99-438F-B002-905C210A3512}" srcOrd="0" destOrd="0" presId="urn:microsoft.com/office/officeart/2018/2/layout/IconVerticalSolidList"/>
    <dgm:cxn modelId="{1786806C-3EC3-47A6-A6F4-9B2E74F0CA4E}" type="presOf" srcId="{8FC3E793-5F44-4D95-AC1B-E5A5949B7488}" destId="{10566D29-7F4A-425D-9EE1-77679E593D4C}" srcOrd="0" destOrd="0" presId="urn:microsoft.com/office/officeart/2018/2/layout/IconVerticalSolidList"/>
    <dgm:cxn modelId="{3A9B656F-BF43-41B4-A29B-C57A8ABF0862}" type="presOf" srcId="{B73A19B3-0EB6-4FF7-A02C-A58CC157A033}" destId="{EADB76A5-8BD8-48C0-A501-500CD1BA96EA}" srcOrd="0" destOrd="0" presId="urn:microsoft.com/office/officeart/2018/2/layout/IconVerticalSolidList"/>
    <dgm:cxn modelId="{F564ADA0-F192-4006-AE5C-19A5DF40586E}" srcId="{B5D70044-4080-4C75-8D52-324BFAE025A6}" destId="{8FC3E793-5F44-4D95-AC1B-E5A5949B7488}" srcOrd="4" destOrd="0" parTransId="{A3D0A82B-B866-47FC-99E0-C8D129AD2BF0}" sibTransId="{A031C04E-04C1-4047-8EDD-F71966864DDC}"/>
    <dgm:cxn modelId="{E73EC2AC-ABF9-4DAD-B871-90303A301710}" srcId="{B5D70044-4080-4C75-8D52-324BFAE025A6}" destId="{D8809008-1949-484A-8B36-1C928BEFC3D8}" srcOrd="3" destOrd="0" parTransId="{1ABB02DA-1354-4DA2-A7A9-70F38E1C2A7E}" sibTransId="{F3B585D4-6961-45C3-92BE-E1714391BCA9}"/>
    <dgm:cxn modelId="{1790BBCA-975A-459A-966F-E74E598A8D3B}" srcId="{B5D70044-4080-4C75-8D52-324BFAE025A6}" destId="{7015348B-31DD-4C11-9B0D-CA91507FF02D}" srcOrd="2" destOrd="0" parTransId="{BB07FA4A-60A2-4F14-8E72-C2086DF67648}" sibTransId="{C4E49810-B942-42CE-9C64-64BE096F41A6}"/>
    <dgm:cxn modelId="{409E86D9-413D-457D-AE47-6A2121A2D424}" srcId="{B5D70044-4080-4C75-8D52-324BFAE025A6}" destId="{D3B5E49F-8104-44D3-81AE-8AC28BC43BDA}" srcOrd="0" destOrd="0" parTransId="{14867CA0-A1C5-4899-A630-10F70EC612CE}" sibTransId="{166C6C6A-C1E0-4143-A2D7-8F586894EA37}"/>
    <dgm:cxn modelId="{C52949E9-EFF7-43C9-9A96-2043B1423E93}" type="presOf" srcId="{B5D70044-4080-4C75-8D52-324BFAE025A6}" destId="{BECB236B-5367-4CCD-8298-A073475DF8CC}" srcOrd="0" destOrd="0" presId="urn:microsoft.com/office/officeart/2018/2/layout/IconVerticalSolidList"/>
    <dgm:cxn modelId="{AAFB1FAB-9EF0-45CC-AA42-81B84A3B64B8}" type="presParOf" srcId="{BECB236B-5367-4CCD-8298-A073475DF8CC}" destId="{DBFA535A-7391-4532-A3BF-0BAE3BDF5469}" srcOrd="0" destOrd="0" presId="urn:microsoft.com/office/officeart/2018/2/layout/IconVerticalSolidList"/>
    <dgm:cxn modelId="{30BCFE7D-0334-4780-B590-7718FE55CC09}" type="presParOf" srcId="{DBFA535A-7391-4532-A3BF-0BAE3BDF5469}" destId="{8C0B5AAF-D742-4DDC-9E02-8DFEC10197EC}" srcOrd="0" destOrd="0" presId="urn:microsoft.com/office/officeart/2018/2/layout/IconVerticalSolidList"/>
    <dgm:cxn modelId="{EDC4B49D-73EC-47A8-94E1-73DC173AC66A}" type="presParOf" srcId="{DBFA535A-7391-4532-A3BF-0BAE3BDF5469}" destId="{A03C124B-77B7-4231-A9CA-E0F2B6DD5183}" srcOrd="1" destOrd="0" presId="urn:microsoft.com/office/officeart/2018/2/layout/IconVerticalSolidList"/>
    <dgm:cxn modelId="{0986B3EA-5293-4F43-BD35-797707EC0279}" type="presParOf" srcId="{DBFA535A-7391-4532-A3BF-0BAE3BDF5469}" destId="{29DBD64F-67CE-4237-AC51-60B7E30458FF}" srcOrd="2" destOrd="0" presId="urn:microsoft.com/office/officeart/2018/2/layout/IconVerticalSolidList"/>
    <dgm:cxn modelId="{575E92FA-55C0-4EC9-9786-774C8DE6D7CE}" type="presParOf" srcId="{DBFA535A-7391-4532-A3BF-0BAE3BDF5469}" destId="{2C529179-ACF1-4D13-81CB-C414C9079277}" srcOrd="3" destOrd="0" presId="urn:microsoft.com/office/officeart/2018/2/layout/IconVerticalSolidList"/>
    <dgm:cxn modelId="{37BB2AB6-0867-47CB-BF1C-6BC9A10408A2}" type="presParOf" srcId="{BECB236B-5367-4CCD-8298-A073475DF8CC}" destId="{07344712-02C5-4F17-9CE4-AA1F2C92EA24}" srcOrd="1" destOrd="0" presId="urn:microsoft.com/office/officeart/2018/2/layout/IconVerticalSolidList"/>
    <dgm:cxn modelId="{57FDAD72-44B7-4FBA-B13D-0E3EF3B6F8B1}" type="presParOf" srcId="{BECB236B-5367-4CCD-8298-A073475DF8CC}" destId="{0471B842-FC79-4FB6-8861-3EE82FB849B3}" srcOrd="2" destOrd="0" presId="urn:microsoft.com/office/officeart/2018/2/layout/IconVerticalSolidList"/>
    <dgm:cxn modelId="{3B16D9FA-E051-4C12-BC0A-B8489CE2FE83}" type="presParOf" srcId="{0471B842-FC79-4FB6-8861-3EE82FB849B3}" destId="{2EB049AB-ADA4-4997-B2FB-3A066F05A101}" srcOrd="0" destOrd="0" presId="urn:microsoft.com/office/officeart/2018/2/layout/IconVerticalSolidList"/>
    <dgm:cxn modelId="{56040B3B-1F0B-4167-80AA-AF1227844B90}" type="presParOf" srcId="{0471B842-FC79-4FB6-8861-3EE82FB849B3}" destId="{6495DD64-E876-454B-B9A1-80D8C0192087}" srcOrd="1" destOrd="0" presId="urn:microsoft.com/office/officeart/2018/2/layout/IconVerticalSolidList"/>
    <dgm:cxn modelId="{A03A1E9E-3415-4988-B390-A281BA1ED7D7}" type="presParOf" srcId="{0471B842-FC79-4FB6-8861-3EE82FB849B3}" destId="{C4FEB2D4-6B91-4B10-921D-1F1AFA4F872D}" srcOrd="2" destOrd="0" presId="urn:microsoft.com/office/officeart/2018/2/layout/IconVerticalSolidList"/>
    <dgm:cxn modelId="{0D1441D5-FA93-4DBD-8168-E9C1D03FECE2}" type="presParOf" srcId="{0471B842-FC79-4FB6-8861-3EE82FB849B3}" destId="{EADB76A5-8BD8-48C0-A501-500CD1BA96EA}" srcOrd="3" destOrd="0" presId="urn:microsoft.com/office/officeart/2018/2/layout/IconVerticalSolidList"/>
    <dgm:cxn modelId="{97A5F04B-6194-4380-83F3-0DB600DD2003}" type="presParOf" srcId="{BECB236B-5367-4CCD-8298-A073475DF8CC}" destId="{A1046BA0-3C9E-4245-9FD9-D89B68305D4D}" srcOrd="3" destOrd="0" presId="urn:microsoft.com/office/officeart/2018/2/layout/IconVerticalSolidList"/>
    <dgm:cxn modelId="{2C89A9C0-F37B-4BD2-8B5F-5ACD0159D26C}" type="presParOf" srcId="{BECB236B-5367-4CCD-8298-A073475DF8CC}" destId="{FF179A51-54A0-49DF-8718-9A9EDC234A86}" srcOrd="4" destOrd="0" presId="urn:microsoft.com/office/officeart/2018/2/layout/IconVerticalSolidList"/>
    <dgm:cxn modelId="{EFA82A36-6647-4F4A-9162-2144276611DE}" type="presParOf" srcId="{FF179A51-54A0-49DF-8718-9A9EDC234A86}" destId="{F919B057-9323-4EC7-AE57-CE1F42D494AB}" srcOrd="0" destOrd="0" presId="urn:microsoft.com/office/officeart/2018/2/layout/IconVerticalSolidList"/>
    <dgm:cxn modelId="{80AE2E06-ADFA-48DC-924C-36E635E03838}" type="presParOf" srcId="{FF179A51-54A0-49DF-8718-9A9EDC234A86}" destId="{2CB354AF-3CC9-449B-BF29-3D02A5E2957C}" srcOrd="1" destOrd="0" presId="urn:microsoft.com/office/officeart/2018/2/layout/IconVerticalSolidList"/>
    <dgm:cxn modelId="{765298AC-AB96-49F7-BA22-0D42498D8FB9}" type="presParOf" srcId="{FF179A51-54A0-49DF-8718-9A9EDC234A86}" destId="{5519B07B-E245-46AE-841F-986A28BD6D34}" srcOrd="2" destOrd="0" presId="urn:microsoft.com/office/officeart/2018/2/layout/IconVerticalSolidList"/>
    <dgm:cxn modelId="{E6DE5595-1960-4A38-8982-DBFAEB0945B6}" type="presParOf" srcId="{FF179A51-54A0-49DF-8718-9A9EDC234A86}" destId="{5906A3A5-A99E-4F3F-AC31-BE27DA7C2F98}" srcOrd="3" destOrd="0" presId="urn:microsoft.com/office/officeart/2018/2/layout/IconVerticalSolidList"/>
    <dgm:cxn modelId="{E0B4812E-31F3-4CD3-8BBC-9F773601156A}" type="presParOf" srcId="{BECB236B-5367-4CCD-8298-A073475DF8CC}" destId="{6C479308-B415-4687-9735-62522BAE14F3}" srcOrd="5" destOrd="0" presId="urn:microsoft.com/office/officeart/2018/2/layout/IconVerticalSolidList"/>
    <dgm:cxn modelId="{4FADC846-6774-4725-855C-2BD0B3DF297B}" type="presParOf" srcId="{BECB236B-5367-4CCD-8298-A073475DF8CC}" destId="{3385B6C6-400A-488E-9458-9ACF7D2CA778}" srcOrd="6" destOrd="0" presId="urn:microsoft.com/office/officeart/2018/2/layout/IconVerticalSolidList"/>
    <dgm:cxn modelId="{6678CCA2-3927-42C1-AFCC-5BF20B950437}" type="presParOf" srcId="{3385B6C6-400A-488E-9458-9ACF7D2CA778}" destId="{73909C50-5591-46C6-96CD-C7F16F0D01B8}" srcOrd="0" destOrd="0" presId="urn:microsoft.com/office/officeart/2018/2/layout/IconVerticalSolidList"/>
    <dgm:cxn modelId="{385D1A9A-588B-4E82-ACD8-B1C9ED0D9B99}" type="presParOf" srcId="{3385B6C6-400A-488E-9458-9ACF7D2CA778}" destId="{7295DCC2-B5DA-45A4-AD31-9DF4C3BBCDF5}" srcOrd="1" destOrd="0" presId="urn:microsoft.com/office/officeart/2018/2/layout/IconVerticalSolidList"/>
    <dgm:cxn modelId="{A69704C8-37B9-4875-8DF0-7FEA1FA20826}" type="presParOf" srcId="{3385B6C6-400A-488E-9458-9ACF7D2CA778}" destId="{E9E8E250-4EBA-4F45-BF85-FB01F0B30580}" srcOrd="2" destOrd="0" presId="urn:microsoft.com/office/officeart/2018/2/layout/IconVerticalSolidList"/>
    <dgm:cxn modelId="{1B6DA23A-DBEC-4E54-ABC0-CEBF209C0399}" type="presParOf" srcId="{3385B6C6-400A-488E-9458-9ACF7D2CA778}" destId="{49B0FE4F-3E99-438F-B002-905C210A3512}" srcOrd="3" destOrd="0" presId="urn:microsoft.com/office/officeart/2018/2/layout/IconVerticalSolidList"/>
    <dgm:cxn modelId="{32E3259D-C9DF-422B-BA9F-223C46520E96}" type="presParOf" srcId="{BECB236B-5367-4CCD-8298-A073475DF8CC}" destId="{BA328FC1-3B05-46C3-B46A-0ED0CA1D9E9E}" srcOrd="7" destOrd="0" presId="urn:microsoft.com/office/officeart/2018/2/layout/IconVerticalSolidList"/>
    <dgm:cxn modelId="{4BD0B31F-6E51-4AE8-81D6-01809E832928}" type="presParOf" srcId="{BECB236B-5367-4CCD-8298-A073475DF8CC}" destId="{48303084-F3F9-4665-A71D-836C6EAE673D}" srcOrd="8" destOrd="0" presId="urn:microsoft.com/office/officeart/2018/2/layout/IconVerticalSolidList"/>
    <dgm:cxn modelId="{C881898A-1291-4768-9852-32AB8B45187A}" type="presParOf" srcId="{48303084-F3F9-4665-A71D-836C6EAE673D}" destId="{7100726C-5BD6-4451-AA50-A93962D6FD66}" srcOrd="0" destOrd="0" presId="urn:microsoft.com/office/officeart/2018/2/layout/IconVerticalSolidList"/>
    <dgm:cxn modelId="{95A2C3BB-4B58-473E-ACD2-E2AC79CCBEBA}" type="presParOf" srcId="{48303084-F3F9-4665-A71D-836C6EAE673D}" destId="{5F19C9A4-DC0C-44B2-A38D-20C7F1ED6E44}" srcOrd="1" destOrd="0" presId="urn:microsoft.com/office/officeart/2018/2/layout/IconVerticalSolidList"/>
    <dgm:cxn modelId="{D84D8283-EC80-4509-B815-94EFB04EFC7F}" type="presParOf" srcId="{48303084-F3F9-4665-A71D-836C6EAE673D}" destId="{9DE4458B-431B-4887-A166-A79D97718221}" srcOrd="2" destOrd="0" presId="urn:microsoft.com/office/officeart/2018/2/layout/IconVerticalSolidList"/>
    <dgm:cxn modelId="{ECFE2EEE-503E-4EB3-A019-CE557B97F66F}" type="presParOf" srcId="{48303084-F3F9-4665-A71D-836C6EAE673D}" destId="{10566D29-7F4A-425D-9EE1-77679E593D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B5AAF-D742-4DDC-9E02-8DFEC10197EC}">
      <dsp:nvSpPr>
        <dsp:cNvPr id="0" name=""/>
        <dsp:cNvSpPr/>
      </dsp:nvSpPr>
      <dsp:spPr>
        <a:xfrm>
          <a:off x="0" y="4122"/>
          <a:ext cx="6151562" cy="878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C124B-77B7-4231-A9CA-E0F2B6DD5183}">
      <dsp:nvSpPr>
        <dsp:cNvPr id="0" name=""/>
        <dsp:cNvSpPr/>
      </dsp:nvSpPr>
      <dsp:spPr>
        <a:xfrm>
          <a:off x="265625" y="201695"/>
          <a:ext cx="482955" cy="482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29179-ACF1-4D13-81CB-C414C9079277}">
      <dsp:nvSpPr>
        <dsp:cNvPr id="0" name=""/>
        <dsp:cNvSpPr/>
      </dsp:nvSpPr>
      <dsp:spPr>
        <a:xfrm>
          <a:off x="1014206" y="4122"/>
          <a:ext cx="5137356" cy="87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32" tIns="92932" rIns="92932" bIns="929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/>
            <a:t>Qui sommes-nous ?</a:t>
          </a:r>
          <a:endParaRPr lang="en-US" sz="1900" kern="1200"/>
        </a:p>
      </dsp:txBody>
      <dsp:txXfrm>
        <a:off x="1014206" y="4122"/>
        <a:ext cx="5137356" cy="878100"/>
      </dsp:txXfrm>
    </dsp:sp>
    <dsp:sp modelId="{2EB049AB-ADA4-4997-B2FB-3A066F05A101}">
      <dsp:nvSpPr>
        <dsp:cNvPr id="0" name=""/>
        <dsp:cNvSpPr/>
      </dsp:nvSpPr>
      <dsp:spPr>
        <a:xfrm>
          <a:off x="0" y="1101748"/>
          <a:ext cx="6151562" cy="8781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5DD64-E876-454B-B9A1-80D8C0192087}">
      <dsp:nvSpPr>
        <dsp:cNvPr id="0" name=""/>
        <dsp:cNvSpPr/>
      </dsp:nvSpPr>
      <dsp:spPr>
        <a:xfrm>
          <a:off x="265625" y="1299321"/>
          <a:ext cx="482955" cy="482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B76A5-8BD8-48C0-A501-500CD1BA96EA}">
      <dsp:nvSpPr>
        <dsp:cNvPr id="0" name=""/>
        <dsp:cNvSpPr/>
      </dsp:nvSpPr>
      <dsp:spPr>
        <a:xfrm>
          <a:off x="1014206" y="1101748"/>
          <a:ext cx="5137356" cy="87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32" tIns="92932" rIns="92932" bIns="929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/>
            <a:t>Le sondage</a:t>
          </a:r>
          <a:endParaRPr lang="en-US" sz="1900" kern="1200"/>
        </a:p>
      </dsp:txBody>
      <dsp:txXfrm>
        <a:off x="1014206" y="1101748"/>
        <a:ext cx="5137356" cy="878100"/>
      </dsp:txXfrm>
    </dsp:sp>
    <dsp:sp modelId="{F919B057-9323-4EC7-AE57-CE1F42D494AB}">
      <dsp:nvSpPr>
        <dsp:cNvPr id="0" name=""/>
        <dsp:cNvSpPr/>
      </dsp:nvSpPr>
      <dsp:spPr>
        <a:xfrm>
          <a:off x="0" y="2199374"/>
          <a:ext cx="6151562" cy="878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354AF-3CC9-449B-BF29-3D02A5E2957C}">
      <dsp:nvSpPr>
        <dsp:cNvPr id="0" name=""/>
        <dsp:cNvSpPr/>
      </dsp:nvSpPr>
      <dsp:spPr>
        <a:xfrm>
          <a:off x="265625" y="2396947"/>
          <a:ext cx="482955" cy="482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A3A5-A99E-4F3F-AC31-BE27DA7C2F98}">
      <dsp:nvSpPr>
        <dsp:cNvPr id="0" name=""/>
        <dsp:cNvSpPr/>
      </dsp:nvSpPr>
      <dsp:spPr>
        <a:xfrm>
          <a:off x="1014206" y="2199374"/>
          <a:ext cx="5137356" cy="87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32" tIns="92932" rIns="92932" bIns="929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/>
            <a:t>Problématiques</a:t>
          </a:r>
          <a:endParaRPr lang="en-US" sz="1900" kern="1200" dirty="0"/>
        </a:p>
      </dsp:txBody>
      <dsp:txXfrm>
        <a:off x="1014206" y="2199374"/>
        <a:ext cx="5137356" cy="878100"/>
      </dsp:txXfrm>
    </dsp:sp>
    <dsp:sp modelId="{73909C50-5591-46C6-96CD-C7F16F0D01B8}">
      <dsp:nvSpPr>
        <dsp:cNvPr id="0" name=""/>
        <dsp:cNvSpPr/>
      </dsp:nvSpPr>
      <dsp:spPr>
        <a:xfrm>
          <a:off x="0" y="3278147"/>
          <a:ext cx="6151562" cy="8781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5DCC2-B5DA-45A4-AD31-9DF4C3BBCDF5}">
      <dsp:nvSpPr>
        <dsp:cNvPr id="0" name=""/>
        <dsp:cNvSpPr/>
      </dsp:nvSpPr>
      <dsp:spPr>
        <a:xfrm>
          <a:off x="265625" y="3494573"/>
          <a:ext cx="482955" cy="4829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0FE4F-3E99-438F-B002-905C210A3512}">
      <dsp:nvSpPr>
        <dsp:cNvPr id="0" name=""/>
        <dsp:cNvSpPr/>
      </dsp:nvSpPr>
      <dsp:spPr>
        <a:xfrm>
          <a:off x="1014206" y="3297000"/>
          <a:ext cx="5137356" cy="87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32" tIns="92932" rIns="92932" bIns="929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Solutions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possibles</a:t>
          </a:r>
          <a:endParaRPr lang="en-US" sz="1900" kern="1200" dirty="0"/>
        </a:p>
      </dsp:txBody>
      <dsp:txXfrm>
        <a:off x="1014206" y="3297000"/>
        <a:ext cx="5137356" cy="878100"/>
      </dsp:txXfrm>
    </dsp:sp>
    <dsp:sp modelId="{7100726C-5BD6-4451-AA50-A93962D6FD66}">
      <dsp:nvSpPr>
        <dsp:cNvPr id="0" name=""/>
        <dsp:cNvSpPr/>
      </dsp:nvSpPr>
      <dsp:spPr>
        <a:xfrm>
          <a:off x="0" y="4366343"/>
          <a:ext cx="6151562" cy="8781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9C9A4-DC0C-44B2-A38D-20C7F1ED6E44}">
      <dsp:nvSpPr>
        <dsp:cNvPr id="0" name=""/>
        <dsp:cNvSpPr/>
      </dsp:nvSpPr>
      <dsp:spPr>
        <a:xfrm>
          <a:off x="265625" y="4592199"/>
          <a:ext cx="482955" cy="4829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66D29-7F4A-425D-9EE1-77679E593D4C}">
      <dsp:nvSpPr>
        <dsp:cNvPr id="0" name=""/>
        <dsp:cNvSpPr/>
      </dsp:nvSpPr>
      <dsp:spPr>
        <a:xfrm>
          <a:off x="1014206" y="4394626"/>
          <a:ext cx="5137356" cy="87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32" tIns="92932" rIns="92932" bIns="929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Conclusion</a:t>
          </a:r>
        </a:p>
      </dsp:txBody>
      <dsp:txXfrm>
        <a:off x="1014206" y="4394626"/>
        <a:ext cx="5137356" cy="87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16:36:27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7582,'0'19'609,"6"-6"0,3-3 87,1-1 1,-8-5-697,-2-10 0,-8-5 0,-11-8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16:36:29.2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 7574,'-13'27'2267,"1"-8"290,7-8-2474,-3-11-1654,8 0-1191,0 0 2362,8 0 0,13 8 175,17 5 0,2-3-108,11 3 1,4-3 332,2 3 0,12 12 0,-10-4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16:36:27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0 11169,'-11'0'-3684,"1"8"3221,3 5 1,5-2-131,-4 1 593,4 1 0,10 14 0,3 3 0</inkml:trace>
  <inkml:trace contextRef="#ctx0" brushRef="#br0" timeOffset="286">190 266 7587,'-10'29'2319,"1"-10"-3481,9-11 771,0-8 391,0 9 0,0 1 0,0 9 0</inkml:trace>
  <inkml:trace contextRef="#ctx0" brushRef="#br0" timeOffset="578">342 417 7584,'0'19'3341,"0"-8"-2427,0-3-663,0 1 0,-2-5-2236,-4 9 0,4-1 1985,-5 7 0,5 0 0,2 0 0</inkml:trace>
  <inkml:trace contextRef="#ctx0" brushRef="#br0" timeOffset="866">342 209 7581,'0'10'0,"0"-1"-121,0-9 129,0 0 0,0-9 0,0-1 0</inkml:trace>
  <inkml:trace contextRef="#ctx0" brushRef="#br0" timeOffset="1162">380 76 7579,'0'19'0,"0"-6"0,0-1 0,0-8-55,0 5 70,0-9 226,0 0-14,0 8-57,0-6-170,0 7 0,8-9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16:36:55.4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1 7602,'17'19'1830,"6"-13"-996,4-14 0,-3-1-2084,-18 3 861,-17 4 0,-18 4-1180,-9 4 1569,0 5 0,0 8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16:37:01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39 285 7578,'-11'21'2314,"3"-2"-3104,8-13 340,0-4 0,-2 7-1056,-5-9 1261,5 8 0,-6 3-109,8 8 354,0-1 0,8-7 0,3-3 0</inkml:trace>
  <inkml:trace contextRef="#ctx0" brushRef="#br0" timeOffset="296">115 114 7578,'-19'19'674,"8"-6"-990,5-1 1,1-5 232,-1 5 1,4 1-275,-4 6 0,4 2 149,2 4 1,0-4-3,0 5 1,2-12 178,4-1 0,5-9 31,8 2 0,0-3 0,-1-20 0,1-4 0</inkml:trace>
  <inkml:trace contextRef="#ctx0" brushRef="#br0" timeOffset="1281">96 171 7826,'0'10'2233,"0"-1"-1957,0-9 1786,0 0-2048,-9 0 1,7-2 80,-4-5 11,4 5-76,2-15 0,0 13 2,0-8 0,-3 7-219,-3-1 137,4-4 261,-6 7-70,8-13 20,0 13-117,0-5-20,0 0 0,0 3 81,0-7-39,0 8 0,0-7-57,0 5 98,0 4-160,0-7 111,0 9-1339,0 0 0,-9-17 1,-1-4-1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BEC6-704F-4FE4-970D-0F31657E0181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CC9A-93F8-46C5-9738-EA0549083A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3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CC9A-93F8-46C5-9738-EA0549083A7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27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CC9A-93F8-46C5-9738-EA0549083A7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30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72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342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616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439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5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649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312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137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773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704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979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10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g"/><Relationship Id="rId7" Type="http://schemas.openxmlformats.org/officeDocument/2006/relationships/hyperlink" Target="https://www.google.com/url?sa=i&amp;rct=j&amp;q=&amp;esrc=s&amp;source=images&amp;cd=&amp;cad=rja&amp;uact=8&amp;ved=2ahUKEwiusNHzxJnmAhVHaVAKHazdDAQQjRx6BAgBEAQ&amp;url=https://technoi.in/sales.asp?gj%3Dcom%26hl%3Den%26dyen%3Dadidas%2Bstores%26xi%3D4%26xc%3D20%26pl%3D0%26pr%3D69.99%26you%3D0&amp;psig=AOvVaw3LX0Xpj5n_FFlSXyQq57Rh&amp;ust=157546451435584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13E291-DE1A-114D-891D-C8CDB5D83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95" b="10371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BB13EE-5581-8A40-AE2B-AE18BEFB3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/>
          </a:bodyPr>
          <a:lstStyle/>
          <a:p>
            <a:r>
              <a:rPr lang="fr-CH" b="1" u="sng" dirty="0"/>
              <a:t>La Gare du Luxembourg</a:t>
            </a:r>
            <a:br>
              <a:rPr lang="fr-CH" b="1" u="sng" dirty="0"/>
            </a:br>
            <a:r>
              <a:rPr lang="fr-CH" b="1" u="sng" dirty="0"/>
              <a:t>et ses commerces</a:t>
            </a:r>
            <a:endParaRPr lang="de-DE" b="1" u="sng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615738-ACF2-CA44-8A37-22E273BCB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3" y="5704731"/>
            <a:ext cx="7495181" cy="460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H" sz="1400" dirty="0"/>
              <a:t>Lara </a:t>
            </a:r>
            <a:r>
              <a:rPr lang="fr-CH" sz="1400" dirty="0" err="1"/>
              <a:t>Panichi</a:t>
            </a:r>
            <a:r>
              <a:rPr lang="fr-CH" sz="1400" dirty="0"/>
              <a:t>, Caitlin </a:t>
            </a:r>
            <a:r>
              <a:rPr lang="fr-CH" sz="1400" dirty="0" err="1"/>
              <a:t>Kneip</a:t>
            </a:r>
            <a:r>
              <a:rPr lang="fr-CH" sz="1400" dirty="0"/>
              <a:t>, Jessy </a:t>
            </a:r>
            <a:r>
              <a:rPr lang="fr-CH" sz="1400" dirty="0" err="1"/>
              <a:t>Flies</a:t>
            </a:r>
            <a:r>
              <a:rPr lang="fr-CH" sz="1400" dirty="0"/>
              <a:t>, Cédric </a:t>
            </a:r>
            <a:r>
              <a:rPr lang="fr-CH" sz="1400" dirty="0" err="1"/>
              <a:t>Laffineur</a:t>
            </a:r>
            <a:r>
              <a:rPr lang="fr-CH" sz="1400" dirty="0"/>
              <a:t>, Luca Reuter, Younes Dani, Dalida </a:t>
            </a:r>
            <a:r>
              <a:rPr lang="fr-CH" sz="1400" dirty="0" err="1"/>
              <a:t>Adrovic</a:t>
            </a:r>
            <a:endParaRPr lang="fr-CH" sz="1400" dirty="0"/>
          </a:p>
          <a:p>
            <a:pPr>
              <a:lnSpc>
                <a:spcPct val="90000"/>
              </a:lnSpc>
            </a:pPr>
            <a:endParaRPr lang="de-DE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D3FA728-F05F-B54E-A6BD-F89C4E2F2F69}"/>
                  </a:ext>
                </a:extLst>
              </p14:cNvPr>
              <p14:cNvContentPartPr/>
              <p14:nvPr/>
            </p14:nvContentPartPr>
            <p14:xfrm>
              <a:off x="3200930" y="4098080"/>
              <a:ext cx="10080" cy="20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D3FA728-F05F-B54E-A6BD-F89C4E2F2F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3370" y="4090520"/>
                <a:ext cx="25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4FD58F2-EDF8-3847-9933-22BE4ADB662F}"/>
                  </a:ext>
                </a:extLst>
              </p14:cNvPr>
              <p14:cNvContentPartPr/>
              <p14:nvPr/>
            </p14:nvContentPartPr>
            <p14:xfrm>
              <a:off x="1391210" y="3804320"/>
              <a:ext cx="143640" cy="61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4FD58F2-EDF8-3847-9933-22BE4ADB66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3650" y="3796760"/>
                <a:ext cx="1587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Freihand 21">
                <a:extLst>
                  <a:ext uri="{FF2B5EF4-FFF2-40B4-BE49-F238E27FC236}">
                    <a16:creationId xmlns:a16="http://schemas.microsoft.com/office/drawing/2014/main" id="{F1E0E344-1BD0-8445-B0A8-D1C6E27922B1}"/>
                  </a:ext>
                </a:extLst>
              </p14:cNvPr>
              <p14:cNvContentPartPr/>
              <p14:nvPr/>
            </p14:nvContentPartPr>
            <p14:xfrm>
              <a:off x="3275810" y="3715760"/>
              <a:ext cx="144000" cy="198360"/>
            </p14:xfrm>
          </p:contentPart>
        </mc:Choice>
        <mc:Fallback xmlns="">
          <p:pic>
            <p:nvPicPr>
              <p:cNvPr id="21" name="Freihand 21">
                <a:extLst>
                  <a:ext uri="{FF2B5EF4-FFF2-40B4-BE49-F238E27FC236}">
                    <a16:creationId xmlns:a16="http://schemas.microsoft.com/office/drawing/2014/main" id="{F1E0E344-1BD0-8445-B0A8-D1C6E27922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68231" y="3708200"/>
                <a:ext cx="159158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798763F-6883-7E42-AE9D-3D6F59A1FFA0}"/>
                  </a:ext>
                </a:extLst>
              </p14:cNvPr>
              <p14:cNvContentPartPr/>
              <p14:nvPr/>
            </p14:nvContentPartPr>
            <p14:xfrm>
              <a:off x="2586410" y="1100360"/>
              <a:ext cx="69480" cy="20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798763F-6883-7E42-AE9D-3D6F59A1FF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8850" y="1092800"/>
                <a:ext cx="84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Freihand 31">
                <a:extLst>
                  <a:ext uri="{FF2B5EF4-FFF2-40B4-BE49-F238E27FC236}">
                    <a16:creationId xmlns:a16="http://schemas.microsoft.com/office/drawing/2014/main" id="{5D580DC0-FA8A-A245-896C-41F79DB67C4D}"/>
                  </a:ext>
                </a:extLst>
              </p14:cNvPr>
              <p14:cNvContentPartPr/>
              <p14:nvPr/>
            </p14:nvContentPartPr>
            <p14:xfrm>
              <a:off x="1637090" y="827480"/>
              <a:ext cx="55080" cy="150480"/>
            </p14:xfrm>
          </p:contentPart>
        </mc:Choice>
        <mc:Fallback xmlns="">
          <p:pic>
            <p:nvPicPr>
              <p:cNvPr id="30" name="Freihand 31">
                <a:extLst>
                  <a:ext uri="{FF2B5EF4-FFF2-40B4-BE49-F238E27FC236}">
                    <a16:creationId xmlns:a16="http://schemas.microsoft.com/office/drawing/2014/main" id="{5D580DC0-FA8A-A245-896C-41F79DB67C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9530" y="819920"/>
                <a:ext cx="7020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99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9A36E-5B72-4352-A98C-680F59C9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4879901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Solution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F71498-601E-4B5E-89C2-165FAE861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638044"/>
            <a:ext cx="4879900" cy="310198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sécurité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la Gare: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Renforcer</a:t>
            </a:r>
            <a:r>
              <a:rPr lang="en-US" sz="1800" dirty="0">
                <a:solidFill>
                  <a:schemeClr val="bg1"/>
                </a:solidFill>
              </a:rPr>
              <a:t> la </a:t>
            </a:r>
            <a:r>
              <a:rPr lang="en-US" sz="1800" dirty="0" err="1">
                <a:solidFill>
                  <a:schemeClr val="bg1"/>
                </a:solidFill>
              </a:rPr>
              <a:t>sécurité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policière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Installer </a:t>
            </a:r>
            <a:r>
              <a:rPr lang="en-US" sz="1800" dirty="0" err="1">
                <a:solidFill>
                  <a:schemeClr val="bg1"/>
                </a:solidFill>
              </a:rPr>
              <a:t>caméras</a:t>
            </a:r>
            <a:r>
              <a:rPr lang="en-US" sz="1800" dirty="0">
                <a:solidFill>
                  <a:schemeClr val="bg1"/>
                </a:solidFill>
              </a:rPr>
              <a:t> de surveillance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se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l’aise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Rénovation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Amènagement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terrasses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extérieures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AFD071-C820-4D4E-A07A-BB9E74203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5FBD00-DF35-4E87-84DF-947BDE8BA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7F3B82-6BFA-4799-A3B1-9E54A0E47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54617CD-BF10-4FD6-B9CC-2E3F5AD9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77" y="941958"/>
            <a:ext cx="2161366" cy="163183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143424F-98B5-4DE7-95C1-BEDA0674E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06" y="805352"/>
            <a:ext cx="1139179" cy="18920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E6361E-8600-46D6-86BF-042D6C755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731" y="2874988"/>
            <a:ext cx="3637612" cy="27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556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B72AC23E-CEF2-46E0-B217-91DEF867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-2"/>
            <a:ext cx="465734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A4F48FD-923C-477D-B23C-5663E017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542" y="1290025"/>
            <a:ext cx="329251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E</a:t>
            </a:r>
            <a:r>
              <a:rPr lang="en-US" sz="2400" dirty="0"/>
              <a:t> solution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B1A26C-2CB2-41F9-8C06-416A85B73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65" y="640080"/>
            <a:ext cx="6287105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B2EB0F-CC64-4DAA-A9CC-B685CB7E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8557" y="806357"/>
            <a:ext cx="590550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3ECBCB-929E-4CCD-952F-ECEDE78E4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29011" b="-5"/>
          <a:stretch/>
        </p:blipFill>
        <p:spPr>
          <a:xfrm>
            <a:off x="981691" y="953869"/>
            <a:ext cx="1591113" cy="1819510"/>
          </a:xfrm>
          <a:prstGeom prst="rect">
            <a:avLst/>
          </a:prstGeom>
        </p:spPr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26F521C-7596-45FD-94DB-44116AC957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5055" r="24260" b="4"/>
          <a:stretch/>
        </p:blipFill>
        <p:spPr>
          <a:xfrm>
            <a:off x="2725937" y="955742"/>
            <a:ext cx="1574895" cy="18176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BD8315-0A1B-4933-98EB-75C877407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7" r="26323" b="4"/>
          <a:stretch/>
        </p:blipFill>
        <p:spPr>
          <a:xfrm>
            <a:off x="981692" y="2920891"/>
            <a:ext cx="3319141" cy="266592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C5C6DF2-BE1F-44AC-ACDE-9F78718349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31" r="23091" b="1"/>
          <a:stretch/>
        </p:blipFill>
        <p:spPr>
          <a:xfrm>
            <a:off x="4456323" y="953869"/>
            <a:ext cx="2140420" cy="46351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4CD015-091E-4E3A-A756-3F1C8FD16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8542" y="2858703"/>
            <a:ext cx="3749804" cy="370235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85750" algn="l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fr-FR" dirty="0"/>
              <a:t>planter plus d’arbres pour rendre le quartier plus « vert »</a:t>
            </a:r>
          </a:p>
          <a:p>
            <a:pPr marL="342900" indent="-285750" algn="l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fr-FR" dirty="0"/>
              <a:t>planter des fleurs apportent plus de couleurs</a:t>
            </a:r>
          </a:p>
          <a:p>
            <a:pPr marL="342900" indent="-285750" algn="l">
              <a:buClrTx/>
              <a:buFont typeface="Wingdings" panose="05000000000000000000" pitchFamily="2" charset="2"/>
              <a:buChar char="ü"/>
            </a:pPr>
            <a:r>
              <a:rPr lang="fr-FR" dirty="0"/>
              <a:t>décorer plus pendant les fêtes</a:t>
            </a:r>
          </a:p>
          <a:p>
            <a:pPr marL="342900" indent="-285750" algn="l">
              <a:buClrTx/>
              <a:buFont typeface="Wingdings" panose="05000000000000000000" pitchFamily="2" charset="2"/>
              <a:buChar char="ü"/>
            </a:pPr>
            <a:r>
              <a:rPr lang="fr-FR" dirty="0"/>
              <a:t>installer des poubelles  de tri pour l’environnement </a:t>
            </a:r>
          </a:p>
          <a:p>
            <a:pPr marL="342900" indent="-285750" algn="l">
              <a:buClrTx/>
              <a:buFont typeface="Wingdings" panose="05000000000000000000" pitchFamily="2" charset="2"/>
              <a:buChar char="ü"/>
            </a:pPr>
            <a:r>
              <a:rPr lang="fr-FR" dirty="0"/>
              <a:t>introduire des évènements comme par ex. patinoire, fête de la musique … </a:t>
            </a:r>
          </a:p>
          <a:p>
            <a:pPr marL="342900" indent="-285750" algn="l">
              <a:buClrTx/>
              <a:buFont typeface="Wingdings" panose="05000000000000000000" pitchFamily="2" charset="2"/>
              <a:buChar char="ü"/>
            </a:pPr>
            <a:endParaRPr lang="fr-FR" dirty="0"/>
          </a:p>
          <a:p>
            <a:pPr algn="l">
              <a:buClrTx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10593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066C2-A1FA-481D-9C55-E1A51E2F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baseline="30000" dirty="0"/>
              <a:t>E</a:t>
            </a:r>
            <a:r>
              <a:rPr lang="de-DE" dirty="0"/>
              <a:t> </a:t>
            </a:r>
            <a:r>
              <a:rPr lang="fr-FR" dirty="0"/>
              <a:t>solution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82716E-4DB3-434F-B1C2-8F8892E2F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975" y="3549918"/>
            <a:ext cx="5441577" cy="27238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Ouvrir plus de magasins pour les jeunes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Diversifier les boutiques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Cafés et Fast Food, une place pour se retrouver entre amis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de-D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DD2FFB0-90BB-49A2-A46D-6E0754D03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2130" y="143836"/>
            <a:ext cx="3539453" cy="1695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2D183A-AC85-4A31-BF2C-9983539A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130" y="2318993"/>
            <a:ext cx="2228456" cy="19492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4DBD30-695F-4B51-8B1C-3491D45D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05" y="5008008"/>
            <a:ext cx="2196053" cy="14640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4C3B0AB-E09D-4900-9A26-1E73A1E4A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039" y="259693"/>
            <a:ext cx="2204664" cy="14640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395836-CA6A-4E50-A626-C522D6C9A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206" y="2510990"/>
            <a:ext cx="2781579" cy="1565289"/>
          </a:xfrm>
          <a:prstGeom prst="rect">
            <a:avLst/>
          </a:prstGeom>
        </p:spPr>
      </p:pic>
      <p:pic>
        <p:nvPicPr>
          <p:cNvPr id="1026" name="Picture 2" descr="Résultat de recherche d'images pour &quot;adidas store&quot;">
            <a:hlinkClick r:id="rId7"/>
            <a:extLst>
              <a:ext uri="{FF2B5EF4-FFF2-40B4-BE49-F238E27FC236}">
                <a16:creationId xmlns:a16="http://schemas.microsoft.com/office/drawing/2014/main" id="{5FC6B86A-26DA-4D15-A9DF-46FC048F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03" y="4534079"/>
            <a:ext cx="3303800" cy="17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0494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DE24A-D204-4EB3-AA7F-A28BDCA6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fr-FR"/>
              <a:t>Conclusion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EEE5B-1BCC-4A39-B6D9-A2A38EE4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r>
              <a:rPr lang="fr-FR" dirty="0"/>
              <a:t>Pouvoir faire les courses en toute sécurité</a:t>
            </a:r>
          </a:p>
          <a:p>
            <a:r>
              <a:rPr lang="fr-FR" dirty="0"/>
              <a:t>Apporter un peu de couleur à la gare en plantant des arbres et fleurs</a:t>
            </a:r>
          </a:p>
          <a:p>
            <a:r>
              <a:rPr lang="fr-FR" dirty="0"/>
              <a:t>Installer plus de poubelles de tri pour l’environnement</a:t>
            </a:r>
          </a:p>
          <a:p>
            <a:r>
              <a:rPr lang="fr-FR" dirty="0"/>
              <a:t>Expérience intéressante</a:t>
            </a:r>
          </a:p>
          <a:p>
            <a:r>
              <a:rPr lang="fr-FR"/>
              <a:t>Pas facile </a:t>
            </a:r>
            <a:endParaRPr lang="fr-FR" dirty="0"/>
          </a:p>
          <a:p>
            <a:r>
              <a:rPr lang="fr-FR" dirty="0"/>
              <a:t>Apprendre comment entreprendre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C659C1-934A-4F1B-8730-0581E0B7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132" y="2891727"/>
            <a:ext cx="3810118" cy="38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0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4B53BE1-D2E2-4E46-987E-211A9D500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321582-9ED2-A149-84B5-11F9245F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30227"/>
            <a:ext cx="3401568" cy="1495794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Table des matières</a:t>
            </a: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B9713E-9F53-4A50-BDAA-CEB2A263B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Inhaltsplatzhalter 2">
            <a:extLst>
              <a:ext uri="{FF2B5EF4-FFF2-40B4-BE49-F238E27FC236}">
                <a16:creationId xmlns:a16="http://schemas.microsoft.com/office/drawing/2014/main" id="{87006EDC-1BF5-46A4-BE52-0B86F7942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89965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57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816DFB-8B0F-47B3-BC12-7B9F59B4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48254-EAE9-4F53-889B-F78E9C82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262626"/>
                </a:solidFill>
              </a:rPr>
              <a:t>Qui</a:t>
            </a:r>
            <a:r>
              <a:rPr lang="de-DE" dirty="0">
                <a:solidFill>
                  <a:srgbClr val="262626"/>
                </a:solidFill>
              </a:rPr>
              <a:t> </a:t>
            </a:r>
            <a:r>
              <a:rPr lang="de-DE" dirty="0" err="1">
                <a:solidFill>
                  <a:srgbClr val="262626"/>
                </a:solidFill>
              </a:rPr>
              <a:t>sommes-nous</a:t>
            </a:r>
            <a:r>
              <a:rPr lang="de-DE" dirty="0">
                <a:solidFill>
                  <a:srgbClr val="262626"/>
                </a:solidFill>
              </a:rPr>
              <a:t> 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EB3CF9A-959A-482F-AB06-64BBA9DF5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Ecole ECG, School </a:t>
            </a:r>
            <a:r>
              <a:rPr lang="de-DE" dirty="0" err="1">
                <a:solidFill>
                  <a:srgbClr val="FFFFFF"/>
                </a:solidFill>
              </a:rPr>
              <a:t>of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business</a:t>
            </a:r>
            <a:r>
              <a:rPr lang="de-DE" dirty="0">
                <a:solidFill>
                  <a:srgbClr val="FFFFFF"/>
                </a:solidFill>
              </a:rPr>
              <a:t> and </a:t>
            </a:r>
            <a:r>
              <a:rPr lang="de-DE" dirty="0" err="1">
                <a:solidFill>
                  <a:srgbClr val="FFFFFF"/>
                </a:solidFill>
              </a:rPr>
              <a:t>management</a:t>
            </a:r>
            <a:r>
              <a:rPr lang="de-DE" dirty="0">
                <a:solidFill>
                  <a:srgbClr val="FFFFFF"/>
                </a:solidFill>
              </a:rPr>
              <a:t> </a:t>
            </a:r>
          </a:p>
          <a:p>
            <a:r>
              <a:rPr lang="de-DE" dirty="0" err="1">
                <a:solidFill>
                  <a:srgbClr val="FFFFFF"/>
                </a:solidFill>
              </a:rPr>
              <a:t>Classe</a:t>
            </a:r>
            <a:r>
              <a:rPr lang="de-DE" dirty="0">
                <a:solidFill>
                  <a:srgbClr val="FFFFFF"/>
                </a:solidFill>
              </a:rPr>
              <a:t> 3GCM2</a:t>
            </a:r>
          </a:p>
          <a:p>
            <a:r>
              <a:rPr lang="de-DE" dirty="0" err="1">
                <a:solidFill>
                  <a:srgbClr val="FFFFFF"/>
                </a:solidFill>
              </a:rPr>
              <a:t>Projet</a:t>
            </a:r>
            <a:r>
              <a:rPr lang="de-DE" dirty="0">
                <a:solidFill>
                  <a:srgbClr val="FFFFFF"/>
                </a:solidFill>
              </a:rPr>
              <a:t> : Comment rendre les </a:t>
            </a:r>
            <a:r>
              <a:rPr lang="de-DE" dirty="0" err="1">
                <a:solidFill>
                  <a:srgbClr val="FFFFFF"/>
                </a:solidFill>
              </a:rPr>
              <a:t>commerces</a:t>
            </a:r>
            <a:r>
              <a:rPr lang="de-DE" dirty="0">
                <a:solidFill>
                  <a:srgbClr val="FFFFFF"/>
                </a:solidFill>
              </a:rPr>
              <a:t> de la gare du Luxembourg plus </a:t>
            </a:r>
            <a:r>
              <a:rPr lang="de-DE" dirty="0" err="1">
                <a:solidFill>
                  <a:srgbClr val="FFFFFF"/>
                </a:solidFill>
              </a:rPr>
              <a:t>attrayants</a:t>
            </a:r>
            <a:endParaRPr lang="de-DE" dirty="0">
              <a:solidFill>
                <a:srgbClr val="FFFFFF"/>
              </a:solidFill>
            </a:endParaRPr>
          </a:p>
          <a:p>
            <a:r>
              <a:rPr lang="de-DE" dirty="0" err="1">
                <a:solidFill>
                  <a:srgbClr val="FFFFFF"/>
                </a:solidFill>
              </a:rPr>
              <a:t>Quels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sont</a:t>
            </a:r>
            <a:r>
              <a:rPr lang="de-DE" dirty="0">
                <a:solidFill>
                  <a:srgbClr val="FFFFFF"/>
                </a:solidFill>
              </a:rPr>
              <a:t> les </a:t>
            </a:r>
            <a:r>
              <a:rPr lang="de-DE" dirty="0" err="1">
                <a:solidFill>
                  <a:srgbClr val="FFFFFF"/>
                </a:solidFill>
              </a:rPr>
              <a:t>souhaits</a:t>
            </a:r>
            <a:r>
              <a:rPr lang="de-DE" dirty="0">
                <a:solidFill>
                  <a:srgbClr val="FFFFFF"/>
                </a:solidFill>
              </a:rPr>
              <a:t> des </a:t>
            </a:r>
            <a:r>
              <a:rPr lang="de-DE" dirty="0" err="1">
                <a:solidFill>
                  <a:srgbClr val="FFFFFF"/>
                </a:solidFill>
              </a:rPr>
              <a:t>jeunes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clients</a:t>
            </a:r>
            <a:r>
              <a:rPr lang="de-DE" dirty="0">
                <a:solidFill>
                  <a:srgbClr val="FFFFFF"/>
                </a:solidFill>
              </a:rPr>
              <a:t> en 2020?</a:t>
            </a:r>
          </a:p>
          <a:p>
            <a:r>
              <a:rPr lang="de-DE" dirty="0" err="1">
                <a:solidFill>
                  <a:srgbClr val="FFFFFF"/>
                </a:solidFill>
              </a:rPr>
              <a:t>Quel</a:t>
            </a:r>
            <a:r>
              <a:rPr lang="de-DE" dirty="0">
                <a:solidFill>
                  <a:srgbClr val="FFFFFF"/>
                </a:solidFill>
              </a:rPr>
              <a:t> type de </a:t>
            </a:r>
            <a:r>
              <a:rPr lang="de-DE" dirty="0" err="1">
                <a:solidFill>
                  <a:srgbClr val="FFFFFF"/>
                </a:solidFill>
              </a:rPr>
              <a:t>commerce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attire</a:t>
            </a:r>
            <a:r>
              <a:rPr lang="de-DE" dirty="0">
                <a:solidFill>
                  <a:srgbClr val="FFFFFF"/>
                </a:solidFill>
              </a:rPr>
              <a:t> les </a:t>
            </a:r>
            <a:r>
              <a:rPr lang="de-DE" dirty="0" err="1">
                <a:solidFill>
                  <a:srgbClr val="FFFFFF"/>
                </a:solidFill>
              </a:rPr>
              <a:t>jeunes</a:t>
            </a:r>
            <a:r>
              <a:rPr lang="de-DE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D435C-84AC-4E27-9CD3-0AAAF73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A4C881-BF60-416C-A273-70541298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02EA2C44-23B9-444C-A53D-F9BE25484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99" y="2309825"/>
            <a:ext cx="4159568" cy="250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7A816DFB-8B0F-47B3-BC12-7B9F59B4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C91116-FE9F-2249-B12E-A8F89C2A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fr-CH" dirty="0">
                <a:solidFill>
                  <a:srgbClr val="262626"/>
                </a:solidFill>
              </a:rPr>
              <a:t>Le sondage </a:t>
            </a:r>
            <a:endParaRPr lang="de-DE" dirty="0">
              <a:solidFill>
                <a:srgbClr val="262626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A50D68-E852-4B50-B2FB-92EA5488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Participants (242) :</a:t>
            </a:r>
          </a:p>
          <a:p>
            <a:pPr lvl="1">
              <a:lnSpc>
                <a:spcPct val="90000"/>
              </a:lnSpc>
            </a:pPr>
            <a:r>
              <a:rPr lang="en-US" sz="1400" dirty="0" err="1">
                <a:solidFill>
                  <a:srgbClr val="FFFFFF"/>
                </a:solidFill>
              </a:rPr>
              <a:t>Nombre</a:t>
            </a:r>
            <a:r>
              <a:rPr lang="en-US" sz="1400" dirty="0">
                <a:solidFill>
                  <a:srgbClr val="FFFFFF"/>
                </a:solidFill>
              </a:rPr>
              <a:t> :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Femmes : 143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sz="1400" dirty="0">
                <a:solidFill>
                  <a:srgbClr val="FFFFFF"/>
                </a:solidFill>
              </a:rPr>
              <a:t>Hommes : 86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sz="1400" dirty="0">
                <a:solidFill>
                  <a:srgbClr val="FFFFFF"/>
                </a:solidFill>
              </a:rPr>
              <a:t>Genre x : 3</a:t>
            </a:r>
          </a:p>
          <a:p>
            <a:pPr lvl="1">
              <a:lnSpc>
                <a:spcPct val="90000"/>
              </a:lnSpc>
            </a:pPr>
            <a:r>
              <a:rPr lang="en-US" sz="1400" dirty="0" err="1">
                <a:solidFill>
                  <a:srgbClr val="FFFFFF"/>
                </a:solidFill>
              </a:rPr>
              <a:t>Âge</a:t>
            </a:r>
            <a:r>
              <a:rPr lang="en-US" sz="1400" dirty="0">
                <a:solidFill>
                  <a:srgbClr val="FFFFFF"/>
                </a:solidFill>
              </a:rPr>
              <a:t> :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13-15   : 13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sz="1400" dirty="0">
                <a:solidFill>
                  <a:srgbClr val="FFFFFF"/>
                </a:solidFill>
              </a:rPr>
              <a:t>16-17   : 113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sz="1400" dirty="0">
                <a:solidFill>
                  <a:srgbClr val="FFFFFF"/>
                </a:solidFill>
              </a:rPr>
              <a:t>18-21   :  82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sz="1400" dirty="0">
                <a:solidFill>
                  <a:srgbClr val="FFFFFF"/>
                </a:solidFill>
              </a:rPr>
              <a:t>22-25   : 12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sz="1400" dirty="0">
                <a:solidFill>
                  <a:srgbClr val="FFFFFF"/>
                </a:solidFill>
              </a:rPr>
              <a:t>31-40   :  2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sz="1400" dirty="0">
                <a:solidFill>
                  <a:srgbClr val="FFFFFF"/>
                </a:solidFill>
              </a:rPr>
              <a:t>40+      : 12</a:t>
            </a:r>
          </a:p>
          <a:p>
            <a:pPr lvl="2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</a:pPr>
            <a:endParaRPr lang="en-US" sz="14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E87D435C-84AC-4E27-9CD3-0AAAF73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EFA4C881-BF60-416C-A273-70541298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3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1AF7222A-597F-4A08-8F16-245E4BBA8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72" t="23250" r="5970" b="12777"/>
          <a:stretch/>
        </p:blipFill>
        <p:spPr>
          <a:xfrm>
            <a:off x="7064692" y="1735227"/>
            <a:ext cx="4159568" cy="30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742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r-CA" dirty="0"/>
              <a:t>La problématique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Amélioration des commerces de la gare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635228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93675-1E1F-4ED2-BDEA-0D8E92E8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</p:spPr>
        <p:txBody>
          <a:bodyPr/>
          <a:lstStyle/>
          <a:p>
            <a:r>
              <a:rPr lang="de-DE" dirty="0"/>
              <a:t>1</a:t>
            </a:r>
            <a:r>
              <a:rPr lang="de-DE" baseline="30000" dirty="0"/>
              <a:t>er</a:t>
            </a:r>
            <a:r>
              <a:rPr lang="de-DE" dirty="0"/>
              <a:t> </a:t>
            </a:r>
            <a:r>
              <a:rPr lang="de-DE" dirty="0" err="1"/>
              <a:t>problème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267E3A-8C82-44B8-BEA6-694E000F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Ambiance agréable: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Se sentir à l’aise: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ACA84B-7A3B-4E55-A0EE-F95BA5CA4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816" y="2102177"/>
            <a:ext cx="5797979" cy="4524866"/>
          </a:xfrm>
        </p:spPr>
        <p:txBody>
          <a:bodyPr>
            <a:normAutofit/>
          </a:bodyPr>
          <a:lstStyle/>
          <a:p>
            <a:endParaRPr lang="de-DE" sz="2000" dirty="0"/>
          </a:p>
          <a:p>
            <a:endParaRPr lang="de-DE" sz="2000" dirty="0"/>
          </a:p>
          <a:p>
            <a:r>
              <a:rPr lang="fr-LU" sz="2000" dirty="0"/>
              <a:t>Trouvez-vous qu‘il y ait une bonne ambiance à la gare?</a:t>
            </a:r>
          </a:p>
          <a:p>
            <a:r>
              <a:rPr lang="fr-LU" sz="2000" dirty="0"/>
              <a:t>Vous sentez-vous à l‘aise quand vous vous baladez dans le quartier de la gare? </a:t>
            </a:r>
          </a:p>
          <a:p>
            <a:endParaRPr lang="de-DE" sz="2000" dirty="0"/>
          </a:p>
          <a:p>
            <a:r>
              <a:rPr lang="de-DE" sz="2000" dirty="0"/>
              <a:t>Zone </a:t>
            </a:r>
            <a:r>
              <a:rPr lang="fr-FR" sz="2000" dirty="0"/>
              <a:t>assimilée</a:t>
            </a:r>
            <a:r>
              <a:rPr lang="de-DE" sz="2000" dirty="0"/>
              <a:t> </a:t>
            </a:r>
            <a:r>
              <a:rPr lang="fr-FR" sz="2000" dirty="0"/>
              <a:t>à la « plateforme tournante de la drogue»</a:t>
            </a:r>
          </a:p>
          <a:p>
            <a:r>
              <a:rPr lang="de-DE" sz="2000" dirty="0"/>
              <a:t>La </a:t>
            </a:r>
            <a:r>
              <a:rPr lang="fr-FR" sz="2000" dirty="0"/>
              <a:t>criminalité</a:t>
            </a:r>
            <a:r>
              <a:rPr lang="de-DE" sz="2000" dirty="0"/>
              <a:t> 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D08C56-A004-4D49-866D-663CB72E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694" y="1224473"/>
            <a:ext cx="3301738" cy="14150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E05C38-9E18-4AAB-9F7D-F12DBA38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433" y="3549918"/>
            <a:ext cx="3416588" cy="13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32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7AE0E-0715-4068-9474-77816F1D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89" y="640283"/>
            <a:ext cx="4486656" cy="1141497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problème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C039D98C-0158-4706-AD8B-39C3F2790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01685"/>
              </p:ext>
            </p:extLst>
          </p:nvPr>
        </p:nvGraphicFramePr>
        <p:xfrm>
          <a:off x="6297104" y="999241"/>
          <a:ext cx="5894895" cy="485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B181E88-1A32-44AD-B9C2-0F8866D04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-434706" y="1585319"/>
            <a:ext cx="144902" cy="161941"/>
          </a:xfrm>
        </p:spPr>
        <p:txBody>
          <a:bodyPr>
            <a:normAutofit fontScale="32500" lnSpcReduction="20000"/>
          </a:bodyPr>
          <a:lstStyle/>
          <a:p>
            <a:pPr algn="l"/>
            <a:endParaRPr lang="fr-FR" dirty="0"/>
          </a:p>
        </p:txBody>
      </p:sp>
      <p:sp>
        <p:nvSpPr>
          <p:cNvPr id="3" name="Textfeld 2"/>
          <p:cNvSpPr txBox="1"/>
          <p:nvPr/>
        </p:nvSpPr>
        <p:spPr>
          <a:xfrm>
            <a:off x="306852" y="2139329"/>
            <a:ext cx="536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 algn="ctr">
              <a:spcAft>
                <a:spcPts val="600"/>
              </a:spcAft>
              <a:buFont typeface="Arial"/>
              <a:buChar char="•"/>
            </a:pPr>
            <a:endParaRPr lang="fr-CA" sz="2400" b="1" u="sng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3488" y="2264639"/>
            <a:ext cx="52846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FFFFFF"/>
                </a:solidFill>
              </a:rPr>
              <a:t>Y </a:t>
            </a:r>
            <a:r>
              <a:rPr lang="fr-FR" dirty="0" err="1">
                <a:solidFill>
                  <a:srgbClr val="FFFFFF"/>
                </a:solidFill>
              </a:rPr>
              <a:t>a-t-il</a:t>
            </a:r>
            <a:r>
              <a:rPr lang="fr-FR" dirty="0">
                <a:solidFill>
                  <a:srgbClr val="FFFFFF"/>
                </a:solidFill>
              </a:rPr>
              <a:t> un manque de décoration à la gare ?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FFFFFF"/>
                </a:solidFill>
              </a:rPr>
              <a:t>La gare est-elle propre ?</a:t>
            </a:r>
          </a:p>
          <a:p>
            <a:pPr>
              <a:spcAft>
                <a:spcPts val="600"/>
              </a:spcAft>
            </a:pPr>
            <a:endParaRPr lang="fr-FR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fr-FR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fr-FR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Propreté: 2,64 moyenne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32BC3ED8-522A-4096-B128-E3C1A5AE3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" b="-551"/>
          <a:stretch/>
        </p:blipFill>
        <p:spPr>
          <a:xfrm>
            <a:off x="533488" y="4794335"/>
            <a:ext cx="4815840" cy="8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EC70E-1EB8-471F-945C-64F9B057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462162"/>
            <a:ext cx="4486656" cy="1141497"/>
          </a:xfrm>
        </p:spPr>
        <p:txBody>
          <a:bodyPr/>
          <a:lstStyle/>
          <a:p>
            <a:r>
              <a:rPr lang="de-DE" sz="2800" dirty="0"/>
              <a:t>3</a:t>
            </a:r>
            <a:r>
              <a:rPr lang="de-DE" baseline="30000" dirty="0"/>
              <a:t>e</a:t>
            </a:r>
            <a:r>
              <a:rPr lang="de-DE" dirty="0"/>
              <a:t> </a:t>
            </a:r>
            <a:r>
              <a:rPr lang="fr-FR" dirty="0"/>
              <a:t>Problème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2F444-40B4-4DF9-A612-0AB9D8AE0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Satisfaction</a:t>
            </a:r>
            <a:r>
              <a:rPr lang="de-DE" b="1" dirty="0"/>
              <a:t> des </a:t>
            </a:r>
            <a:r>
              <a:rPr lang="de-DE" b="1" dirty="0" err="1"/>
              <a:t>magasins</a:t>
            </a:r>
            <a:r>
              <a:rPr lang="de-DE" b="1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Grand </a:t>
            </a:r>
            <a:r>
              <a:rPr lang="de-DE" b="1" dirty="0" err="1"/>
              <a:t>choix</a:t>
            </a:r>
            <a:r>
              <a:rPr lang="de-DE" b="1" dirty="0"/>
              <a:t> des </a:t>
            </a:r>
            <a:r>
              <a:rPr lang="de-DE" b="1" dirty="0" err="1"/>
              <a:t>magasins</a:t>
            </a:r>
            <a:r>
              <a:rPr lang="de-DE" b="1" dirty="0"/>
              <a:t>:</a:t>
            </a:r>
          </a:p>
          <a:p>
            <a:endParaRPr lang="de-D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692346-4E55-406E-AC50-25109CD2E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41" y="1847653"/>
            <a:ext cx="5891753" cy="4864231"/>
          </a:xfrm>
        </p:spPr>
        <p:txBody>
          <a:bodyPr/>
          <a:lstStyle/>
          <a:p>
            <a:endParaRPr lang="fr-FR" dirty="0"/>
          </a:p>
          <a:p>
            <a:r>
              <a:rPr lang="fr-FR" sz="2000" b="1" dirty="0"/>
              <a:t>Êtes-vous satisfaits des magasins? </a:t>
            </a:r>
          </a:p>
          <a:p>
            <a:r>
              <a:rPr lang="fr-FR" sz="2000" b="1" dirty="0"/>
              <a:t>Faites-vous souvent du shopping à la gare?</a:t>
            </a:r>
          </a:p>
          <a:p>
            <a:r>
              <a:rPr lang="fr-FR" sz="2000" b="1" dirty="0"/>
              <a:t>Trouvez-vous qu’il y ait un grand choix de magasins?</a:t>
            </a:r>
          </a:p>
          <a:p>
            <a:endParaRPr lang="fr-FR" sz="2000" b="1" dirty="0"/>
          </a:p>
          <a:p>
            <a:pPr algn="l"/>
            <a:r>
              <a:rPr lang="fr-FR" sz="1600" b="1" dirty="0"/>
              <a:t>Les magasins sont chers: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3337A4-BB78-4F53-8AB0-B842104F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206" y="1254038"/>
            <a:ext cx="3505138" cy="15888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E56F4F-6C05-4292-B05A-ACAE2287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291" y="3778716"/>
            <a:ext cx="3690968" cy="17157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8C2AAF-AF8F-4488-97C5-6F30F8D41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39" y="4727849"/>
            <a:ext cx="3938810" cy="16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3AF5B-3A57-4CAC-A6A2-7A84CAA02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Solutions possibles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C9B6CF-5E15-4D59-8AEA-E6EADB899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6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li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302</Words>
  <Application>Microsoft Macintosh PowerPoint</Application>
  <PresentationFormat>Widescreen</PresentationFormat>
  <Paragraphs>106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Wingdings</vt:lpstr>
      <vt:lpstr>Colis</vt:lpstr>
      <vt:lpstr>La Gare du Luxembourg et ses commerces</vt:lpstr>
      <vt:lpstr>Table des matières</vt:lpstr>
      <vt:lpstr>Qui sommes-nous ?</vt:lpstr>
      <vt:lpstr>Le sondage </vt:lpstr>
      <vt:lpstr>La problématique</vt:lpstr>
      <vt:lpstr>1er problème</vt:lpstr>
      <vt:lpstr>2e problème</vt:lpstr>
      <vt:lpstr>3e Problème</vt:lpstr>
      <vt:lpstr>Solutions possibles</vt:lpstr>
      <vt:lpstr>1re Solution</vt:lpstr>
      <vt:lpstr>2E solution</vt:lpstr>
      <vt:lpstr>3E solution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Gare du Luxembourg et ses commerces</dc:title>
  <dc:creator>DANI Younes (LEM)</dc:creator>
  <cp:lastModifiedBy>lb@servergroup.lu</cp:lastModifiedBy>
  <cp:revision>23</cp:revision>
  <dcterms:created xsi:type="dcterms:W3CDTF">2019-12-03T18:22:12Z</dcterms:created>
  <dcterms:modified xsi:type="dcterms:W3CDTF">2019-12-05T17:26:44Z</dcterms:modified>
</cp:coreProperties>
</file>