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  <p:sldMasterId id="2147483713" r:id="rId5"/>
  </p:sldMasterIdLst>
  <p:notesMasterIdLst>
    <p:notesMasterId r:id="rId34"/>
  </p:notesMasterIdLst>
  <p:sldIdLst>
    <p:sldId id="256" r:id="rId6"/>
    <p:sldId id="258" r:id="rId7"/>
    <p:sldId id="257" r:id="rId8"/>
    <p:sldId id="267" r:id="rId9"/>
    <p:sldId id="268" r:id="rId10"/>
    <p:sldId id="269" r:id="rId11"/>
    <p:sldId id="264" r:id="rId12"/>
    <p:sldId id="260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66" r:id="rId25"/>
    <p:sldId id="281" r:id="rId26"/>
    <p:sldId id="282" r:id="rId27"/>
    <p:sldId id="283" r:id="rId28"/>
    <p:sldId id="265" r:id="rId29"/>
    <p:sldId id="261" r:id="rId30"/>
    <p:sldId id="262" r:id="rId31"/>
    <p:sldId id="263" r:id="rId32"/>
    <p:sldId id="25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B93E1-C7AE-46AD-B699-E5EB522024E6}" type="datetimeFigureOut">
              <a:rPr lang="fr-LU" smtClean="0"/>
              <a:t>11/01/2021</a:t>
            </a:fld>
            <a:endParaRPr lang="fr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80E45-C53F-41A1-9E34-F0DA07BB7E2A}" type="slidenum">
              <a:rPr lang="fr-LU" smtClean="0"/>
              <a:t>‹#›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0083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8A279-2374-46B1-9A48-2FF7C1233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85598-C545-4A79-BEF5-17C0B73941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3C5FC-F70E-4F88-AA4B-86D664D8C02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605EAA-CCCB-4404-B47A-822ECE43DA2A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E3667-A72E-4ADE-9C6C-841A00892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E8AA3-F490-4CB4-BF1B-2A4DA6D923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E4225-F501-4E2D-9C06-1989A7D2A90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C0C1795-3187-4950-B1A5-3BB5A7B05EFD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4339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25127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814210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43397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953876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L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40049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649446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347313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825053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2156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39448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953876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732305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251277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81421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L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40049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64944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34731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82505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2156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39448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73230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L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53473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78DA3A4-2F64-9D41-B0E7-1A5BF868AF09}" type="datetimeFigureOut">
              <a:rPr lang="en-LU" smtClean="0"/>
              <a:t>01/11/2021</a:t>
            </a:fld>
            <a:endParaRPr lang="en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L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EF7340D-EA68-5E4D-B761-CED6DB9C50BB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53473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025FB-D552-494E-A8E1-83FBC3C7D06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937524" y="2064730"/>
            <a:ext cx="2942706" cy="2728536"/>
          </a:xfrm>
        </p:spPr>
        <p:txBody>
          <a:bodyPr anchor="ctr">
            <a:normAutofit/>
          </a:bodyPr>
          <a:lstStyle/>
          <a:p>
            <a:pPr lvl="0"/>
            <a:r>
              <a:rPr lang="en-US" sz="2800" dirty="0">
                <a:solidFill>
                  <a:schemeClr val="tx2"/>
                </a:solidFill>
              </a:rPr>
              <a:t>3gcm1</a:t>
            </a:r>
          </a:p>
          <a:p>
            <a:pPr lvl="0"/>
            <a:r>
              <a:rPr lang="en-US" sz="2800" dirty="0">
                <a:solidFill>
                  <a:schemeClr val="tx2"/>
                </a:solidFill>
              </a:rPr>
              <a:t>Zoran Ravello, Noah </a:t>
            </a:r>
            <a:r>
              <a:rPr lang="en-US" sz="2800" dirty="0" err="1">
                <a:solidFill>
                  <a:schemeClr val="tx2"/>
                </a:solidFill>
              </a:rPr>
              <a:t>Ries</a:t>
            </a:r>
            <a:r>
              <a:rPr lang="en-US" sz="2800" dirty="0">
                <a:solidFill>
                  <a:schemeClr val="tx2"/>
                </a:solidFill>
              </a:rPr>
              <a:t>, Achille </a:t>
            </a:r>
            <a:r>
              <a:rPr lang="en-US" sz="2800" dirty="0" err="1">
                <a:solidFill>
                  <a:schemeClr val="tx2"/>
                </a:solidFill>
              </a:rPr>
              <a:t>Desiati</a:t>
            </a:r>
            <a:r>
              <a:rPr lang="en-US" sz="2800" dirty="0">
                <a:solidFill>
                  <a:schemeClr val="tx2"/>
                </a:solidFill>
              </a:rPr>
              <a:t>, Jay Loos</a:t>
            </a:r>
          </a:p>
          <a:p>
            <a:pPr lvl="0"/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6CC931-AFC1-49AB-9FAF-39DDB6F757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lvl="0" algn="ctr"/>
            <a:r>
              <a:rPr lang="en-US" sz="6000">
                <a:solidFill>
                  <a:srgbClr val="FFFFFF"/>
                </a:solidFill>
              </a:rPr>
              <a:t>Projet VDL 2020/2021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5DFA-951F-444E-81D2-C06CECCB2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818" y="1370171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Suggestions pour attirer les jeunes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D4A13-599A-3A4E-9F90-900D80A02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261" y="4631851"/>
            <a:ext cx="5085580" cy="188175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Tatiana CARDOSO</a:t>
            </a:r>
          </a:p>
          <a:p>
            <a:pPr algn="l"/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Alcides SILVA SOUSA</a:t>
            </a:r>
          </a:p>
          <a:p>
            <a:pPr algn="l"/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Sarah CASCIATO </a:t>
            </a:r>
          </a:p>
          <a:p>
            <a:pPr algn="l"/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Dalila SKRIJELJ</a:t>
            </a:r>
          </a:p>
          <a:p>
            <a:pPr algn="l"/>
            <a:r>
              <a:rPr lang="en-US" sz="17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Nisrine</a:t>
            </a:r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WEYERS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7690E9-1B04-A94E-B3EA-DF247BB9F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r="15965" b="1"/>
          <a:stretch/>
        </p:blipFill>
        <p:spPr bwMode="auto">
          <a:xfrm>
            <a:off x="6041841" y="413674"/>
            <a:ext cx="4283259" cy="428325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89E9210E-E7F7-A141-A19C-70FF88EC3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"/>
          <a:stretch/>
        </p:blipFill>
        <p:spPr>
          <a:xfrm>
            <a:off x="8873337" y="3396784"/>
            <a:ext cx="2724616" cy="2724616"/>
          </a:xfrm>
          <a:custGeom>
            <a:avLst/>
            <a:gdLst/>
            <a:ahLst/>
            <a:cxnLst/>
            <a:rect l="l" t="t" r="r" b="b"/>
            <a:pathLst>
              <a:path w="2283868" h="2283868">
                <a:moveTo>
                  <a:pt x="1141934" y="0"/>
                </a:moveTo>
                <a:cubicBezTo>
                  <a:pt x="1772607" y="0"/>
                  <a:pt x="2283868" y="511261"/>
                  <a:pt x="2283868" y="1141934"/>
                </a:cubicBezTo>
                <a:cubicBezTo>
                  <a:pt x="2283868" y="1772607"/>
                  <a:pt x="1772607" y="2283868"/>
                  <a:pt x="1141934" y="2283868"/>
                </a:cubicBezTo>
                <a:cubicBezTo>
                  <a:pt x="511261" y="2283868"/>
                  <a:pt x="0" y="1772607"/>
                  <a:pt x="0" y="1141934"/>
                </a:cubicBezTo>
                <a:cubicBezTo>
                  <a:pt x="0" y="511261"/>
                  <a:pt x="511261" y="0"/>
                  <a:pt x="114193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B46CC-60E5-A64D-86F4-E815B935182C}"/>
              </a:ext>
            </a:extLst>
          </p:cNvPr>
          <p:cNvSpPr txBox="1"/>
          <p:nvPr/>
        </p:nvSpPr>
        <p:spPr>
          <a:xfrm>
            <a:off x="0" y="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3GCM1</a:t>
            </a:r>
            <a:endParaRPr lang="fr-FR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8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A65-A2ED-7A48-8D90-16E276C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b="1" i="1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PUBLICITÉ</a:t>
            </a:r>
            <a:endParaRPr lang="fr-FR" b="1" i="1" dirty="0">
              <a:latin typeface="Arial" panose="020B0604020202020204" pitchFamily="34" charset="0"/>
              <a:ea typeface="Brush Script MT" panose="03060802040406070304" pitchFamily="66" charset="-122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92EE7-F762-5948-99A1-E81C4A58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/>
              <a:t> Réseaux Sociaux</a:t>
            </a:r>
          </a:p>
          <a:p>
            <a:pPr>
              <a:buFont typeface="Wingdings" pitchFamily="2" charset="2"/>
              <a:buChar char="Ø"/>
            </a:pPr>
            <a:r>
              <a:rPr lang="fr-FR" sz="2000"/>
              <a:t> Gadgets </a:t>
            </a:r>
            <a:endParaRPr lang="fr-FR" sz="2000" dirty="0"/>
          </a:p>
          <a:p>
            <a:pPr>
              <a:buFont typeface="Wingdings" pitchFamily="2" charset="2"/>
              <a:buChar char="Ø"/>
            </a:pPr>
            <a:r>
              <a:rPr lang="fr-FR" sz="2000" dirty="0"/>
              <a:t> Technologie</a:t>
            </a:r>
          </a:p>
          <a:p>
            <a:pPr>
              <a:buFont typeface="Wingdings" pitchFamily="2" charset="2"/>
              <a:buChar char="Ø"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0A9C730-3FF2-AD46-899F-E0054BD44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7" r="1375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7246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A65-A2ED-7A48-8D90-16E276C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fr-FR" sz="3400" b="1" i="1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INSTAGRAM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92EE7-F762-5948-99A1-E81C4A58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3155626"/>
            <a:ext cx="3444240" cy="29351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dirty="0"/>
              <a:t> </a:t>
            </a:r>
          </a:p>
          <a:p>
            <a:pPr marL="0" indent="0">
              <a:buNone/>
            </a:pPr>
            <a:endParaRPr lang="fr-FR" sz="1800" dirty="0"/>
          </a:p>
          <a:p>
            <a:pPr>
              <a:buFont typeface="Wingdings" pitchFamily="2" charset="2"/>
              <a:buChar char="Ø"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8545C7-B828-0345-9C2A-40CE85C8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8" r="2" b="18123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F456A82-50F9-364E-83E8-7FB43993F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53" r="2" b="17619"/>
          <a:stretch/>
        </p:blipFill>
        <p:spPr>
          <a:xfrm>
            <a:off x="8031480" y="539769"/>
            <a:ext cx="3566160" cy="5559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48FD9D-3AE8-5A48-B1F9-C6C7B4097027}"/>
              </a:ext>
            </a:extLst>
          </p:cNvPr>
          <p:cNvSpPr txBox="1"/>
          <p:nvPr/>
        </p:nvSpPr>
        <p:spPr>
          <a:xfrm>
            <a:off x="241300" y="3225800"/>
            <a:ext cx="398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Hashtags # possibles pour attirer l’attention des jeunes et  aussi pour retrouver la page de « </a:t>
            </a:r>
            <a:r>
              <a:rPr lang="fr-FR" dirty="0" err="1"/>
              <a:t>LetzShop</a:t>
            </a:r>
            <a:r>
              <a:rPr lang="fr-FR" dirty="0"/>
              <a:t> » sur Instagram.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#</a:t>
            </a:r>
            <a:r>
              <a:rPr lang="fr-FR" dirty="0" err="1"/>
              <a:t>luxembourg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#</a:t>
            </a:r>
            <a:r>
              <a:rPr lang="fr-FR" dirty="0" err="1"/>
              <a:t>Letzshop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#</a:t>
            </a:r>
            <a:r>
              <a:rPr lang="fr-FR" dirty="0" err="1"/>
              <a:t>lxbshop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#</a:t>
            </a:r>
            <a:r>
              <a:rPr lang="fr-FR" dirty="0" err="1"/>
              <a:t>redwhiteandblue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4334E-C634-42A7-8794-A2C436BC42AE}"/>
              </a:ext>
            </a:extLst>
          </p:cNvPr>
          <p:cNvCxnSpPr>
            <a:cxnSpLocks/>
          </p:cNvCxnSpPr>
          <p:nvPr/>
        </p:nvCxnSpPr>
        <p:spPr>
          <a:xfrm flipH="1">
            <a:off x="8028432" y="539769"/>
            <a:ext cx="3048" cy="59529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43E115-7EA7-4B58-9299-A8564734DB77}"/>
              </a:ext>
            </a:extLst>
          </p:cNvPr>
          <p:cNvCxnSpPr>
            <a:cxnSpLocks/>
          </p:cNvCxnSpPr>
          <p:nvPr/>
        </p:nvCxnSpPr>
        <p:spPr>
          <a:xfrm flipV="1">
            <a:off x="4466900" y="531073"/>
            <a:ext cx="7133788" cy="86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FBD2BD-7681-4FEF-A570-1331D231CACC}"/>
              </a:ext>
            </a:extLst>
          </p:cNvPr>
          <p:cNvCxnSpPr>
            <a:cxnSpLocks/>
          </p:cNvCxnSpPr>
          <p:nvPr/>
        </p:nvCxnSpPr>
        <p:spPr>
          <a:xfrm>
            <a:off x="4466900" y="531073"/>
            <a:ext cx="0" cy="59703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16F69C-60D4-4950-9AFD-B1CF291AF14E}"/>
              </a:ext>
            </a:extLst>
          </p:cNvPr>
          <p:cNvCxnSpPr>
            <a:cxnSpLocks/>
          </p:cNvCxnSpPr>
          <p:nvPr/>
        </p:nvCxnSpPr>
        <p:spPr>
          <a:xfrm flipH="1">
            <a:off x="11593012" y="539769"/>
            <a:ext cx="2" cy="59616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962BF7F-D1E2-479A-86A0-70088F39AD10}"/>
              </a:ext>
            </a:extLst>
          </p:cNvPr>
          <p:cNvCxnSpPr/>
          <p:nvPr/>
        </p:nvCxnSpPr>
        <p:spPr>
          <a:xfrm>
            <a:off x="4466900" y="6492689"/>
            <a:ext cx="71261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92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A65-A2ED-7A48-8D90-16E276C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fr-FR" sz="3400" b="1" i="1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TIKTOK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92EE7-F762-5948-99A1-E81C4A58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02" y="3494832"/>
            <a:ext cx="3829851" cy="329001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fr-FR" sz="1800" dirty="0"/>
              <a:t>Hashtags # possibles pour attirer l’attention des jeunes et  aussi pour retrouver la page de « </a:t>
            </a:r>
            <a:r>
              <a:rPr lang="fr-FR" sz="1800" dirty="0" err="1"/>
              <a:t>LetzShop</a:t>
            </a:r>
            <a:r>
              <a:rPr lang="fr-FR" sz="1800" dirty="0"/>
              <a:t> » sur </a:t>
            </a:r>
            <a:r>
              <a:rPr lang="fr-FR" sz="1800" dirty="0" err="1"/>
              <a:t>TikTok</a:t>
            </a:r>
            <a:r>
              <a:rPr lang="fr-FR" sz="1800" dirty="0"/>
              <a:t> et aussi pour devenir viral.</a:t>
            </a:r>
          </a:p>
          <a:p>
            <a:pPr marL="0" indent="0">
              <a:buNone/>
            </a:pPr>
            <a:endParaRPr lang="fr-FR" sz="1800" dirty="0"/>
          </a:p>
          <a:p>
            <a:pPr>
              <a:buFontTx/>
              <a:buChar char="-"/>
            </a:pPr>
            <a:r>
              <a:rPr lang="fr-FR" sz="1800" dirty="0"/>
              <a:t>#</a:t>
            </a:r>
            <a:r>
              <a:rPr lang="fr-FR" sz="1800" dirty="0" err="1"/>
              <a:t>foryoupage</a:t>
            </a:r>
            <a:endParaRPr lang="fr-FR" sz="1800" dirty="0"/>
          </a:p>
          <a:p>
            <a:pPr>
              <a:buFontTx/>
              <a:buChar char="-"/>
            </a:pPr>
            <a:r>
              <a:rPr lang="fr-FR" sz="1800" dirty="0"/>
              <a:t>#</a:t>
            </a:r>
            <a:r>
              <a:rPr lang="fr-FR" sz="1800" dirty="0" err="1"/>
              <a:t>letzshop</a:t>
            </a:r>
            <a:endParaRPr lang="fr-FR" sz="1800" dirty="0"/>
          </a:p>
          <a:p>
            <a:pPr>
              <a:buFontTx/>
              <a:buChar char="-"/>
            </a:pPr>
            <a:r>
              <a:rPr lang="fr-FR" sz="1800" dirty="0"/>
              <a:t>#</a:t>
            </a:r>
            <a:r>
              <a:rPr lang="fr-FR" sz="1800" dirty="0" err="1"/>
              <a:t>luxembourg</a:t>
            </a:r>
            <a:endParaRPr lang="fr-FR" sz="1800" dirty="0"/>
          </a:p>
          <a:p>
            <a:pPr>
              <a:buFontTx/>
              <a:buChar char="-"/>
            </a:pPr>
            <a:r>
              <a:rPr lang="fr-FR" sz="1800" dirty="0"/>
              <a:t>#viral</a:t>
            </a:r>
          </a:p>
          <a:p>
            <a:pPr>
              <a:buFontTx/>
              <a:buChar char="-"/>
            </a:pPr>
            <a:r>
              <a:rPr lang="fr-FR" sz="1800" dirty="0"/>
              <a:t>#trend</a:t>
            </a:r>
          </a:p>
          <a:p>
            <a:pPr>
              <a:buFont typeface="Wingdings" pitchFamily="2" charset="2"/>
              <a:buChar char="Ø"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7A4FE4-51E2-6349-88AD-994B59746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3" r="2" b="18938"/>
          <a:stretch/>
        </p:blipFill>
        <p:spPr>
          <a:xfrm>
            <a:off x="7407668" y="306115"/>
            <a:ext cx="3690151" cy="55771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8EBB4C-50E8-4845-A955-B48C2E72A0FD}"/>
              </a:ext>
            </a:extLst>
          </p:cNvPr>
          <p:cNvCxnSpPr/>
          <p:nvPr/>
        </p:nvCxnSpPr>
        <p:spPr>
          <a:xfrm>
            <a:off x="7407668" y="306115"/>
            <a:ext cx="36901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F3FAB8-89C4-4B40-BBC2-AA0BE14F452D}"/>
              </a:ext>
            </a:extLst>
          </p:cNvPr>
          <p:cNvCxnSpPr>
            <a:cxnSpLocks/>
          </p:cNvCxnSpPr>
          <p:nvPr/>
        </p:nvCxnSpPr>
        <p:spPr>
          <a:xfrm>
            <a:off x="7407668" y="306115"/>
            <a:ext cx="0" cy="6195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E41606-4EA8-43B3-A2B9-E27F79A0DE05}"/>
              </a:ext>
            </a:extLst>
          </p:cNvPr>
          <p:cNvCxnSpPr/>
          <p:nvPr/>
        </p:nvCxnSpPr>
        <p:spPr>
          <a:xfrm>
            <a:off x="11097819" y="306115"/>
            <a:ext cx="0" cy="6195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6803D-9175-4DF5-B0A5-DE45549C41FB}"/>
              </a:ext>
            </a:extLst>
          </p:cNvPr>
          <p:cNvCxnSpPr/>
          <p:nvPr/>
        </p:nvCxnSpPr>
        <p:spPr>
          <a:xfrm>
            <a:off x="7407668" y="6501384"/>
            <a:ext cx="36901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20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A65-A2ED-7A48-8D90-16E276C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fr-FR" sz="3400" b="1" i="1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INFLUENCER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92EE7-F762-5948-99A1-E81C4A58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3155626"/>
            <a:ext cx="3444240" cy="29351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1800"/>
          </a:p>
          <a:p>
            <a:pPr>
              <a:buFont typeface="Wingdings" pitchFamily="2" charset="2"/>
              <a:buChar char="Ø"/>
            </a:pPr>
            <a:endParaRPr lang="fr-FR" sz="1800"/>
          </a:p>
          <a:p>
            <a:pPr marL="0" indent="0">
              <a:buNone/>
            </a:pPr>
            <a:endParaRPr lang="fr-FR" sz="1800"/>
          </a:p>
        </p:txBody>
      </p:sp>
      <p:pic>
        <p:nvPicPr>
          <p:cNvPr id="7" name="Picture 6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C06B3A1-BA02-5F4E-9E38-2C63D8A7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6" r="2" b="20155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361ACB6-DEE8-C74F-9BAF-609595470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69" r="2" b="2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A8B4C4-200D-6847-8436-1D81011E7A84}"/>
              </a:ext>
            </a:extLst>
          </p:cNvPr>
          <p:cNvSpPr txBox="1"/>
          <p:nvPr/>
        </p:nvSpPr>
        <p:spPr>
          <a:xfrm>
            <a:off x="177800" y="3155625"/>
            <a:ext cx="40011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LARA EMILI </a:t>
            </a:r>
          </a:p>
          <a:p>
            <a:pPr algn="ctr"/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Influenceuse en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Fashion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au Luxembourg</a:t>
            </a:r>
          </a:p>
        </p:txBody>
      </p:sp>
    </p:spTree>
    <p:extLst>
      <p:ext uri="{BB962C8B-B14F-4D97-AF65-F5344CB8AC3E}">
        <p14:creationId xmlns:p14="http://schemas.microsoft.com/office/powerpoint/2010/main" val="701690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A65-A2ED-7A48-8D90-16E276C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fr-FR" sz="3400" b="1" i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INFLUENCER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92EE7-F762-5948-99A1-E81C4A58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3155626"/>
            <a:ext cx="3444240" cy="29351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1800" dirty="0"/>
          </a:p>
          <a:p>
            <a:pPr>
              <a:buFont typeface="Wingdings" pitchFamily="2" charset="2"/>
              <a:buChar char="Ø"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4D0E8F6-BA6A-134E-B4DA-D3245FBD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3" r="2" b="25539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9EF7D2-1968-154C-AB50-A6657AE89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90" r="2" b="982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6EEBEA-FBC4-5C42-9BB1-7EAEE5CC1C05}"/>
              </a:ext>
            </a:extLst>
          </p:cNvPr>
          <p:cNvSpPr txBox="1"/>
          <p:nvPr/>
        </p:nvSpPr>
        <p:spPr>
          <a:xfrm>
            <a:off x="279400" y="3035299"/>
            <a:ext cx="38995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RAFAELLA AMEURRA</a:t>
            </a:r>
          </a:p>
          <a:p>
            <a:pPr algn="ctr"/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Influenceuse en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Fashion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au Luxembourg</a:t>
            </a:r>
          </a:p>
        </p:txBody>
      </p:sp>
    </p:spTree>
    <p:extLst>
      <p:ext uri="{BB962C8B-B14F-4D97-AF65-F5344CB8AC3E}">
        <p14:creationId xmlns:p14="http://schemas.microsoft.com/office/powerpoint/2010/main" val="1293683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A357-B15A-459A-843F-B0BCA384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b="1" i="1" dirty="0">
                <a:latin typeface="Arial" panose="020B0604020202020204" pitchFamily="34" charset="0"/>
                <a:cs typeface="Arial" panose="020B0604020202020204" pitchFamily="34" charset="0"/>
              </a:rPr>
              <a:t>BRACELET EN SILICONE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6113E7-AD9A-451F-948D-CA0597DE6A8E}"/>
              </a:ext>
            </a:extLst>
          </p:cNvPr>
          <p:cNvCxnSpPr>
            <a:cxnSpLocks/>
          </p:cNvCxnSpPr>
          <p:nvPr/>
        </p:nvCxnSpPr>
        <p:spPr>
          <a:xfrm>
            <a:off x="178676" y="1784375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081826F-4416-450B-9230-E2173705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" y="2112144"/>
            <a:ext cx="4788568" cy="1316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E7D63D-A20D-4761-9F20-C551D14D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716" y="4026457"/>
            <a:ext cx="4788568" cy="13168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831C8F-348B-4658-9954-F83ADDE9E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69" y="1514687"/>
            <a:ext cx="4788568" cy="25117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77F47-D0CA-4396-9F5B-581FA22D0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381546" y="5340903"/>
            <a:ext cx="3601524" cy="9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00A4-A5E0-4940-8BC4-B2DD2C27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2894"/>
            <a:ext cx="10058400" cy="1609344"/>
          </a:xfrm>
        </p:spPr>
        <p:txBody>
          <a:bodyPr/>
          <a:lstStyle/>
          <a:p>
            <a:r>
              <a:rPr lang="fr-LU" b="1" i="1" dirty="0">
                <a:latin typeface="Arial" panose="020B0604020202020204" pitchFamily="34" charset="0"/>
                <a:cs typeface="Arial" panose="020B0604020202020204" pitchFamily="34" charset="0"/>
              </a:rPr>
              <a:t>AUTOCOLLANT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1C20-0A2F-4336-A849-E27CF3ACA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/>
              <a:t>Avec CODE QR</a:t>
            </a:r>
          </a:p>
          <a:p>
            <a:r>
              <a:rPr lang="fr-LU" dirty="0"/>
              <a:t>Distribution dans les boutiques luxembourgeoises</a:t>
            </a:r>
          </a:p>
          <a:p>
            <a:r>
              <a:rPr lang="fr-LU" dirty="0"/>
              <a:t>Distribution dans les boîtes aux lettres</a:t>
            </a:r>
          </a:p>
          <a:p>
            <a:endParaRPr lang="fr-LU" dirty="0"/>
          </a:p>
          <a:p>
            <a:endParaRPr lang="fr-L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A55DFA-70ED-4DD0-B5B5-8934D2F99D95}"/>
              </a:ext>
            </a:extLst>
          </p:cNvPr>
          <p:cNvCxnSpPr>
            <a:cxnSpLocks/>
          </p:cNvCxnSpPr>
          <p:nvPr/>
        </p:nvCxnSpPr>
        <p:spPr>
          <a:xfrm>
            <a:off x="0" y="1311965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F4A9227-C544-4201-864A-5A54C603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3631510"/>
            <a:ext cx="71437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00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80B6-2DF8-4FF8-B3EB-1F252DDF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8301"/>
            <a:ext cx="10058400" cy="1609344"/>
          </a:xfrm>
        </p:spPr>
        <p:txBody>
          <a:bodyPr/>
          <a:lstStyle/>
          <a:p>
            <a:r>
              <a:rPr lang="fr-LU" b="1" i="1" dirty="0">
                <a:latin typeface="Arial" panose="020B0604020202020204" pitchFamily="34" charset="0"/>
                <a:cs typeface="Arial" panose="020B0604020202020204" pitchFamily="34" charset="0"/>
              </a:rPr>
              <a:t>PORTE-CLES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5EF4F3-D84B-4FEC-A2E0-0CA3E2EBB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253331"/>
            <a:ext cx="4351338" cy="435133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F1A1D6-F05D-41F7-8934-749B24B9DC95}"/>
              </a:ext>
            </a:extLst>
          </p:cNvPr>
          <p:cNvCxnSpPr>
            <a:cxnSpLocks/>
          </p:cNvCxnSpPr>
          <p:nvPr/>
        </p:nvCxnSpPr>
        <p:spPr>
          <a:xfrm>
            <a:off x="0" y="1391478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AFD4CD3-23D8-4E2A-8DA1-562C0CC2CE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19241574">
            <a:off x="4127224" y="3441547"/>
            <a:ext cx="3011817" cy="8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8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0173-10D6-4B51-BE47-7682B330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70" y="87619"/>
            <a:ext cx="10058400" cy="1609344"/>
          </a:xfrm>
        </p:spPr>
        <p:txBody>
          <a:bodyPr/>
          <a:lstStyle/>
          <a:p>
            <a:r>
              <a:rPr lang="fr-LU" b="1" i="1" dirty="0">
                <a:latin typeface="Arial" panose="020B0604020202020204" pitchFamily="34" charset="0"/>
                <a:cs typeface="Arial" panose="020B0604020202020204" pitchFamily="34" charset="0"/>
              </a:rPr>
              <a:t>STYLOS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DCD1CA0-6C4F-4E8C-9E58-AF3959463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22"/>
          <a:stretch/>
        </p:blipFill>
        <p:spPr>
          <a:xfrm>
            <a:off x="2943735" y="1423498"/>
            <a:ext cx="5422452" cy="5434502"/>
          </a:xfrm>
          <a:prstGeom prst="parallelogram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EC969E-2F5A-4064-8F34-2936B7C08C8A}"/>
              </a:ext>
            </a:extLst>
          </p:cNvPr>
          <p:cNvCxnSpPr>
            <a:cxnSpLocks/>
          </p:cNvCxnSpPr>
          <p:nvPr/>
        </p:nvCxnSpPr>
        <p:spPr>
          <a:xfrm>
            <a:off x="0" y="1351722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5EF7925-E586-4608-994A-13557AD982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18884298">
            <a:off x="3807735" y="4292879"/>
            <a:ext cx="2260365" cy="6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95D0-52B2-4315-A166-9793DAAF6D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4511898"/>
            <a:ext cx="6156790" cy="1609344"/>
          </a:xfrm>
        </p:spPr>
        <p:txBody>
          <a:bodyPr anchor="ctr" anchorCtr="1">
            <a:normAutofit/>
          </a:bodyPr>
          <a:lstStyle/>
          <a:p>
            <a:pPr lvl="0" algn="r"/>
            <a:r>
              <a:rPr lang="en-US" sz="4600" dirty="0"/>
              <a:t>La </a:t>
            </a:r>
            <a:r>
              <a:rPr lang="en-US" sz="4600" dirty="0" err="1"/>
              <a:t>majorité</a:t>
            </a:r>
            <a:r>
              <a:rPr lang="en-US" sz="4600" dirty="0"/>
              <a:t> des </a:t>
            </a:r>
            <a:r>
              <a:rPr lang="en-US" sz="4600" dirty="0" err="1"/>
              <a:t>personnes</a:t>
            </a:r>
            <a:r>
              <a:rPr lang="en-US" sz="4600" dirty="0"/>
              <a:t> </a:t>
            </a:r>
            <a:r>
              <a:rPr lang="en-US" sz="4600" dirty="0" err="1"/>
              <a:t>ont</a:t>
            </a:r>
            <a:r>
              <a:rPr lang="en-US" sz="4600" dirty="0"/>
              <a:t> entre 16 et 18 </a:t>
            </a:r>
            <a:r>
              <a:rPr lang="en-US" sz="4600" dirty="0" err="1"/>
              <a:t>ans</a:t>
            </a:r>
            <a:endParaRPr lang="en-US" sz="4600" dirty="0"/>
          </a:p>
        </p:txBody>
      </p:sp>
      <p:pic>
        <p:nvPicPr>
          <p:cNvPr id="3" name="Content Placeholder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0904AA-E9D8-4F40-80DB-34D372C95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30" y="643468"/>
            <a:ext cx="9537075" cy="345719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7C0BD0-E432-4465-A061-605DB247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4511896"/>
            <a:ext cx="3703321" cy="1609345"/>
          </a:xfrm>
        </p:spPr>
        <p:txBody>
          <a:bodyPr anchor="ctr">
            <a:normAutofit/>
          </a:bodyPr>
          <a:lstStyle/>
          <a:p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6F186-990E-4A9E-9C75-88580953E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2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4F4A3-263C-4440-A2F0-F280C766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Autofit/>
          </a:bodyPr>
          <a:lstStyle/>
          <a:p>
            <a:pPr algn="r"/>
            <a:br>
              <a:rPr lang="fr-LU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LU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LU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Ecran </a:t>
            </a:r>
            <a:b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Bus </a:t>
            </a:r>
            <a:b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Tram</a:t>
            </a:r>
            <a:b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Arrêt de bus</a:t>
            </a:r>
            <a:b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L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L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9E616E-E602-4C6C-B485-32ED18C10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02" y="1373156"/>
            <a:ext cx="4950632" cy="1324293"/>
          </a:xfrm>
          <a:prstGeom prst="rect">
            <a:avLst/>
          </a:prstGeom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24B865C4-4AFC-47B5-BDA8-25CA68543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9AF3D-A2F7-4B5E-90C1-60F5DA4C9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616" y="394730"/>
            <a:ext cx="45815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F4B9C-512A-45E9-9CA2-CD0EE992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164" y="1651581"/>
            <a:ext cx="4887685" cy="1777419"/>
          </a:xfrm>
        </p:spPr>
        <p:txBody>
          <a:bodyPr anchor="b">
            <a:normAutofit/>
          </a:bodyPr>
          <a:lstStyle/>
          <a:p>
            <a:pPr algn="ctr"/>
            <a:r>
              <a:rPr lang="fr-LU" sz="4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Arrêt de bus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AAC1A-9776-4671-9040-3E013A897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85" b="2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C52C42-0E3D-4F33-94C2-2A2333D77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7729"/>
          <a:stretch/>
        </p:blipFill>
        <p:spPr>
          <a:xfrm>
            <a:off x="1868557" y="2319130"/>
            <a:ext cx="2040834" cy="31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3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71EEDE1-4FF3-4A74-BD95-6852CD023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391" y="1673352"/>
            <a:ext cx="3502152" cy="3502152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89F428-5CE8-436E-8906-0B137982D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03" b="54913"/>
          <a:stretch/>
        </p:blipFill>
        <p:spPr>
          <a:xfrm>
            <a:off x="1896067" y="3127646"/>
            <a:ext cx="1828800" cy="59356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4BA8CBC-471D-41A6-8256-1EBCB1F0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624" y="3029446"/>
            <a:ext cx="5188624" cy="3142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u="sng">
                <a:latin typeface="Arial" panose="020B0604020202020204" pitchFamily="34" charset="0"/>
                <a:cs typeface="Arial" panose="020B0604020202020204" pitchFamily="34" charset="0"/>
              </a:rPr>
              <a:t>Connection avec IAM</a:t>
            </a:r>
          </a:p>
          <a:p>
            <a:pPr marL="0" indent="0">
              <a:buNone/>
            </a:pPr>
            <a:endParaRPr lang="en-US" b="1" i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i="1" err="1">
                <a:latin typeface="Arial" panose="020B0604020202020204" pitchFamily="34" charset="0"/>
                <a:cs typeface="Arial" panose="020B0604020202020204" pitchFamily="34" charset="0"/>
              </a:rPr>
              <a:t>Réduction</a:t>
            </a:r>
            <a:endParaRPr lang="en-US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381F52A-25D7-415C-8E15-66BFB3F7B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31CC467-05B2-44CA-A28C-2018F5094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F3A2CCB-9C68-497B-AFC1-78E993152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218778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4AE520E-E8A0-4748-9109-8BEF1D97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2"/>
          <a:stretch/>
        </p:blipFill>
        <p:spPr>
          <a:xfrm>
            <a:off x="835153" y="1501638"/>
            <a:ext cx="6215794" cy="417156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527708-FE52-451F-8CEB-78FD70239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0611" y="1526643"/>
            <a:ext cx="3823525" cy="417156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000" b="1" i="1" u="sng">
                <a:latin typeface="Arial" panose="020B0604020202020204" pitchFamily="34" charset="0"/>
                <a:cs typeface="Arial" panose="020B0604020202020204" pitchFamily="34" charset="0"/>
              </a:rPr>
              <a:t>Carte bancaire avec logo</a:t>
            </a:r>
          </a:p>
          <a:p>
            <a:pPr marL="0" indent="0" algn="ctr">
              <a:buNone/>
            </a:pPr>
            <a:endParaRPr lang="fr-FR" sz="4000" b="1" i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000" b="1" i="1">
                <a:latin typeface="Arial" panose="020B0604020202020204" pitchFamily="34" charset="0"/>
                <a:cs typeface="Arial" panose="020B0604020202020204" pitchFamily="34" charset="0"/>
              </a:rPr>
              <a:t>Réduction</a:t>
            </a:r>
            <a:endParaRPr lang="fr-FR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127E3-875A-4D96-AB9D-47B3F07BDB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641872" y="2471737"/>
            <a:ext cx="3348112" cy="2087011"/>
          </a:xfrm>
          <a:prstGeom prst="roundRect">
            <a:avLst>
              <a:gd name="adj" fmla="val 7142"/>
            </a:avLst>
          </a:prstGeom>
        </p:spPr>
      </p:pic>
    </p:spTree>
    <p:extLst>
      <p:ext uri="{BB962C8B-B14F-4D97-AF65-F5344CB8AC3E}">
        <p14:creationId xmlns:p14="http://schemas.microsoft.com/office/powerpoint/2010/main" val="3367070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0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uxembourg (ville) — Wikipédia">
            <a:extLst>
              <a:ext uri="{FF2B5EF4-FFF2-40B4-BE49-F238E27FC236}">
                <a16:creationId xmlns:a16="http://schemas.microsoft.com/office/drawing/2014/main" id="{9572723E-193E-9643-9941-5F8E68175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72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74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8DD67-2197-7541-9050-5E1267F9E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/>
          </a:bodyPr>
          <a:lstStyle/>
          <a:p>
            <a:r>
              <a:rPr lang="en-LU" b="1">
                <a:solidFill>
                  <a:srgbClr val="FFFFFF"/>
                </a:solidFill>
              </a:rPr>
              <a:t>Projet Ville de Luxembourg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F0299-E983-3040-BAAF-6D28B7CCD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LU" sz="1500">
                <a:solidFill>
                  <a:srgbClr val="FFFFFF"/>
                </a:solidFill>
              </a:rPr>
              <a:t>CARDOSO Sara</a:t>
            </a:r>
          </a:p>
          <a:p>
            <a:r>
              <a:rPr lang="en-LU" sz="1500">
                <a:solidFill>
                  <a:srgbClr val="FFFFFF"/>
                </a:solidFill>
              </a:rPr>
              <a:t>MIRKES Mike</a:t>
            </a:r>
          </a:p>
          <a:p>
            <a:r>
              <a:rPr lang="en-LU" sz="1500">
                <a:solidFill>
                  <a:srgbClr val="FFFFFF"/>
                </a:solidFill>
              </a:rPr>
              <a:t>MOTRO Isolde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2C9D6-8348-CC4E-A78B-9C9782B05692}"/>
              </a:ext>
            </a:extLst>
          </p:cNvPr>
          <p:cNvSpPr txBox="1"/>
          <p:nvPr/>
        </p:nvSpPr>
        <p:spPr>
          <a:xfrm>
            <a:off x="9301164" y="5546171"/>
            <a:ext cx="165000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LU" sz="1200">
                <a:solidFill>
                  <a:srgbClr val="FFFFFF"/>
                </a:solidFill>
              </a:rPr>
              <a:t>BRANDENBURGER Sally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LU" sz="1200">
                <a:solidFill>
                  <a:srgbClr val="FFFFFF"/>
                </a:solidFill>
              </a:rPr>
              <a:t>DISEWISCOURT Chiara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LU" sz="1200">
                <a:solidFill>
                  <a:srgbClr val="FFFFFF"/>
                </a:solidFill>
              </a:rPr>
              <a:t>GONCALVES Ana</a:t>
            </a:r>
          </a:p>
          <a:p>
            <a:pPr>
              <a:spcAft>
                <a:spcPts val="600"/>
              </a:spcAft>
            </a:pP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11611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935FC57-101E-CC44-9723-254096877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137202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sz="2000" b="1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sz="2000" b="1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6FABE98-F435-B744-B29C-C329B62AD0F5}"/>
              </a:ext>
            </a:extLst>
          </p:cNvPr>
          <p:cNvSpPr txBox="1"/>
          <p:nvPr/>
        </p:nvSpPr>
        <p:spPr>
          <a:xfrm>
            <a:off x="682626" y="521024"/>
            <a:ext cx="795230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4400" b="1" spc="300"/>
              <a:t>Analyse du site </a:t>
            </a:r>
            <a:r>
              <a:rPr lang="en-LU" sz="4400" b="1" spc="300" dirty="0"/>
              <a:t>L</a:t>
            </a:r>
            <a:r>
              <a:rPr lang="fr-LU" sz="4400" b="1" spc="300" dirty="0"/>
              <a:t>e</a:t>
            </a:r>
            <a:r>
              <a:rPr lang="en-LU" sz="4400" b="1" spc="300" dirty="0"/>
              <a:t>tzshop</a:t>
            </a:r>
            <a:endParaRPr lang="en-LU" sz="4400" b="1" spc="300"/>
          </a:p>
          <a:p>
            <a:endParaRPr lang="en-L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FE802-8CA2-7C40-8F3B-21517B4DCE5D}"/>
              </a:ext>
            </a:extLst>
          </p:cNvPr>
          <p:cNvSpPr txBox="1"/>
          <p:nvPr/>
        </p:nvSpPr>
        <p:spPr>
          <a:xfrm>
            <a:off x="5765369" y="19217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16566-F33F-A546-BBBA-422D17A2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584" y="43605"/>
            <a:ext cx="3543300" cy="199390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72BF291-FE26-C748-92DD-EB950B008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30281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sz="2000" b="1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A3148D6-0760-3E4D-8BF5-9D04F7A5B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5123"/>
              </p:ext>
            </p:extLst>
          </p:nvPr>
        </p:nvGraphicFramePr>
        <p:xfrm>
          <a:off x="527643" y="250980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Comment le faire mieux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</a:t>
                      </a:r>
                      <a:r>
                        <a:rPr lang="en-LU"/>
                        <a:t>jouter des langues -&gt; LUX&amp;ENG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E9828AE-9D91-B640-AA89-1A01A8EEA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628661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Comment le faire mieux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</a:t>
                      </a:r>
                      <a:r>
                        <a:rPr lang="en-LU"/>
                        <a:t>jouter des langues -&gt; LUX&amp;ENG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0"/>
                        <a:t>Panneau publicitaire </a:t>
                      </a:r>
                      <a:endParaRPr lang="en-LU" b="0"/>
                    </a:p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692C0E2-5CB5-A148-BF05-50448E65C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869302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Comment le faire mieux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</a:t>
                      </a:r>
                      <a:r>
                        <a:rPr lang="en-LU"/>
                        <a:t>jouter des langues -&gt; LUX&amp;ENG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0"/>
                        <a:t>Panneau publicitaire </a:t>
                      </a:r>
                      <a:endParaRPr lang="en-LU" b="0"/>
                    </a:p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P</a:t>
                      </a:r>
                      <a:r>
                        <a:rPr lang="en-LU" b="0"/>
                        <a:t>as de photos professionnelles + fond d’écran -&gt; blanc sur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28723D6A-5A0B-6F48-B5A5-C6CEDF8F6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97400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Comment le faire mieux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</a:t>
                      </a:r>
                      <a:r>
                        <a:rPr lang="en-LU"/>
                        <a:t>jouter des langues -&gt; LUX&amp;ENG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0"/>
                        <a:t>Panneau publicitaire </a:t>
                      </a:r>
                      <a:endParaRPr lang="en-LU" b="0"/>
                    </a:p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P</a:t>
                      </a:r>
                      <a:r>
                        <a:rPr lang="en-LU" b="0"/>
                        <a:t>as de photos professionnelles + fond d’écran -&gt; blanc sur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T</a:t>
                      </a:r>
                      <a:r>
                        <a:rPr lang="en-LU"/>
                        <a:t>ravailler avec des couleurs</a:t>
                      </a:r>
                    </a:p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0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51">
            <a:extLst>
              <a:ext uri="{FF2B5EF4-FFF2-40B4-BE49-F238E27FC236}">
                <a16:creationId xmlns:a16="http://schemas.microsoft.com/office/drawing/2014/main" id="{D5D3575F-6BD1-4889-A240-1A683CAAB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53">
            <a:extLst>
              <a:ext uri="{FF2B5EF4-FFF2-40B4-BE49-F238E27FC236}">
                <a16:creationId xmlns:a16="http://schemas.microsoft.com/office/drawing/2014/main" id="{E037193D-F8C4-4234-A7D1-A24AD3AC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55">
            <a:extLst>
              <a:ext uri="{FF2B5EF4-FFF2-40B4-BE49-F238E27FC236}">
                <a16:creationId xmlns:a16="http://schemas.microsoft.com/office/drawing/2014/main" id="{F450CAB3-089A-49FB-8B72-B3ABD5A42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57">
            <a:extLst>
              <a:ext uri="{FF2B5EF4-FFF2-40B4-BE49-F238E27FC236}">
                <a16:creationId xmlns:a16="http://schemas.microsoft.com/office/drawing/2014/main" id="{F510F87B-4C36-4922-9DFC-5373F6D68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96" name="Oval 58">
              <a:extLst>
                <a:ext uri="{FF2B5EF4-FFF2-40B4-BE49-F238E27FC236}">
                  <a16:creationId xmlns:a16="http://schemas.microsoft.com/office/drawing/2014/main" id="{2F4E2F9E-4DA4-4F83-9136-4D04AE769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7" name="Oval 59">
              <a:extLst>
                <a:ext uri="{FF2B5EF4-FFF2-40B4-BE49-F238E27FC236}">
                  <a16:creationId xmlns:a16="http://schemas.microsoft.com/office/drawing/2014/main" id="{61C5CFE5-AF0C-48ED-AB2C-40E04574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8" name="Rectangle 61">
            <a:extLst>
              <a:ext uri="{FF2B5EF4-FFF2-40B4-BE49-F238E27FC236}">
                <a16:creationId xmlns:a16="http://schemas.microsoft.com/office/drawing/2014/main" id="{B69A6C57-C822-4888-8E59-BDACCD7A0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9" name="Rectangle 63">
            <a:extLst>
              <a:ext uri="{FF2B5EF4-FFF2-40B4-BE49-F238E27FC236}">
                <a16:creationId xmlns:a16="http://schemas.microsoft.com/office/drawing/2014/main" id="{FB8AF4D8-4B47-46C4-AFEC-C197301F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65">
            <a:extLst>
              <a:ext uri="{FF2B5EF4-FFF2-40B4-BE49-F238E27FC236}">
                <a16:creationId xmlns:a16="http://schemas.microsoft.com/office/drawing/2014/main" id="{9422F8C6-30F7-4AE0-B965-D31D8BF38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110053"/>
            <a:ext cx="4157331" cy="2742097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67">
            <a:extLst>
              <a:ext uri="{FF2B5EF4-FFF2-40B4-BE49-F238E27FC236}">
                <a16:creationId xmlns:a16="http://schemas.microsoft.com/office/drawing/2014/main" id="{E893A94F-FEB3-4963-A054-D48234C2C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860" y="4007514"/>
            <a:ext cx="2413816" cy="1682839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69">
            <a:extLst>
              <a:ext uri="{FF2B5EF4-FFF2-40B4-BE49-F238E27FC236}">
                <a16:creationId xmlns:a16="http://schemas.microsoft.com/office/drawing/2014/main" id="{D7DA7C4C-CE28-44B9-8D66-923BA7C8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219" y="3299174"/>
            <a:ext cx="2497198" cy="2391179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B1D56A0-D207-4D06-9EBD-1C808A148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969905-BF88-A049-86FA-B49C444BC7F2}"/>
              </a:ext>
            </a:extLst>
          </p:cNvPr>
          <p:cNvSpPr txBox="1"/>
          <p:nvPr/>
        </p:nvSpPr>
        <p:spPr>
          <a:xfrm>
            <a:off x="8123722" y="1432223"/>
            <a:ext cx="2894797" cy="335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cap="all" spc="300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Exemples</a:t>
            </a:r>
            <a:endParaRPr lang="en-US" sz="4000" b="1" kern="1200" cap="all" spc="300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103" name="Rectangle 73">
            <a:extLst>
              <a:ext uri="{FF2B5EF4-FFF2-40B4-BE49-F238E27FC236}">
                <a16:creationId xmlns:a16="http://schemas.microsoft.com/office/drawing/2014/main" id="{5E78C792-9024-4DB4-B62B-781C088C0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75">
            <a:extLst>
              <a:ext uri="{FF2B5EF4-FFF2-40B4-BE49-F238E27FC236}">
                <a16:creationId xmlns:a16="http://schemas.microsoft.com/office/drawing/2014/main" id="{B2793C5A-E378-41A0-ABB1-AC9F44718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0545" y="5257800"/>
            <a:ext cx="1080904" cy="1080902"/>
            <a:chOff x="9685338" y="4460675"/>
            <a:chExt cx="1080904" cy="108090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42234C3-49A7-4A08-9BE8-601DDBA55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D927098-B3B8-4C69-A3BF-6CDCBC93C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DB90EAD-FF33-ED42-BA2C-AAC279157E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9" r="17025" b="-2"/>
          <a:stretch/>
        </p:blipFill>
        <p:spPr>
          <a:xfrm>
            <a:off x="1196371" y="1270920"/>
            <a:ext cx="3602282" cy="2414861"/>
          </a:xfrm>
          <a:prstGeom prst="rect">
            <a:avLst/>
          </a:prstGeom>
        </p:spPr>
      </p:pic>
      <p:sp>
        <p:nvSpPr>
          <p:cNvPr id="105" name="Rectangle 79">
            <a:extLst>
              <a:ext uri="{FF2B5EF4-FFF2-40B4-BE49-F238E27FC236}">
                <a16:creationId xmlns:a16="http://schemas.microsoft.com/office/drawing/2014/main" id="{804E0FFA-DDAB-46C6-987C-2E8CF374F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6125" y="1110053"/>
            <a:ext cx="2494292" cy="2027394"/>
          </a:xfrm>
          <a:prstGeom prst="rect">
            <a:avLst/>
          </a:prstGeom>
          <a:blipFill dpi="0"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2797A5F-575C-C74C-848A-CDCF31CB5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727" y="4256267"/>
            <a:ext cx="2088616" cy="1175314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99CBF754-05E8-426F-B8EB-5C29C0DAE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8635" y="4007514"/>
            <a:ext cx="1589530" cy="1682840"/>
          </a:xfrm>
          <a:prstGeom prst="rect">
            <a:avLst/>
          </a:prstGeom>
          <a:blipFill dpi="0"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pic>
        <p:nvPicPr>
          <p:cNvPr id="5" name="Picture 4" descr="A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114C8CBF-A0EE-4942-8617-DDC91D9AE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083" y="3453115"/>
            <a:ext cx="1661095" cy="20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2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A83335-E3E0-0B47-BBB6-0424B77E6D14}"/>
              </a:ext>
            </a:extLst>
          </p:cNvPr>
          <p:cNvSpPr txBox="1"/>
          <p:nvPr/>
        </p:nvSpPr>
        <p:spPr>
          <a:xfrm>
            <a:off x="667719" y="542441"/>
            <a:ext cx="795230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4400" b="1" spc="300"/>
              <a:t>Analyse du site </a:t>
            </a:r>
            <a:r>
              <a:rPr lang="en-LU" sz="4400" b="1" spc="300" dirty="0"/>
              <a:t>L</a:t>
            </a:r>
            <a:r>
              <a:rPr lang="fr-LU" sz="4400" b="1" spc="300" dirty="0"/>
              <a:t>e</a:t>
            </a:r>
            <a:r>
              <a:rPr lang="en-LU" sz="4400" b="1" spc="300" dirty="0"/>
              <a:t>tzshop</a:t>
            </a:r>
            <a:endParaRPr lang="en-LU" sz="4400" b="1" spc="300"/>
          </a:p>
          <a:p>
            <a:endParaRPr lang="en-L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D686B-D3DF-2B4D-92AB-5319CCFA3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132" y="54314"/>
            <a:ext cx="3543300" cy="19939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5807BC-D237-BC4A-8000-B4C8E8FC7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198931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Comment le faire mieux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</a:t>
                      </a:r>
                      <a:r>
                        <a:rPr lang="en-LU"/>
                        <a:t>jouter des langues -&gt; LUX&amp;ENG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0"/>
                        <a:t>Panneau publicitaire </a:t>
                      </a:r>
                      <a:endParaRPr lang="en-LU" b="0"/>
                    </a:p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P</a:t>
                      </a:r>
                      <a:r>
                        <a:rPr lang="en-LU" b="0"/>
                        <a:t>as de photos professionnelles + fond d’écran -&gt; blanc sur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T</a:t>
                      </a:r>
                      <a:r>
                        <a:rPr lang="en-LU"/>
                        <a:t>ravailler avec des couleurs</a:t>
                      </a:r>
                    </a:p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r>
                        <a:rPr lang="en-LU" b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E33BB0C-184B-1E4A-851F-B7FA7D18F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355995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Comment le faire mieux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</a:t>
                      </a:r>
                      <a:r>
                        <a:rPr lang="en-LU"/>
                        <a:t>jouter des langues -&gt; LUX&amp;ENG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0"/>
                        <a:t>Panneau publicitaire </a:t>
                      </a:r>
                      <a:endParaRPr lang="en-LU" b="0"/>
                    </a:p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P</a:t>
                      </a:r>
                      <a:r>
                        <a:rPr lang="en-LU" b="0"/>
                        <a:t>as de photos professionnelles + fond d’écran -&gt; blanc sur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T</a:t>
                      </a:r>
                      <a:r>
                        <a:rPr lang="en-LU"/>
                        <a:t>ravailler avec des couleurs</a:t>
                      </a:r>
                    </a:p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r>
                        <a:rPr lang="en-LU" b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U" b="0"/>
                        <a:t>Pas de rubrique précise / pas de présentation du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6ED41A6-D7FC-3F40-A183-CC5E87FAF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81114"/>
              </p:ext>
            </p:extLst>
          </p:nvPr>
        </p:nvGraphicFramePr>
        <p:xfrm>
          <a:off x="527643" y="2507546"/>
          <a:ext cx="11136714" cy="284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06">
                  <a:extLst>
                    <a:ext uri="{9D8B030D-6E8A-4147-A177-3AD203B41FA5}">
                      <a16:colId xmlns:a16="http://schemas.microsoft.com/office/drawing/2014/main" val="112332217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29595735"/>
                    </a:ext>
                  </a:extLst>
                </a:gridCol>
                <a:gridCol w="3717554">
                  <a:extLst>
                    <a:ext uri="{9D8B030D-6E8A-4147-A177-3AD203B41FA5}">
                      <a16:colId xmlns:a16="http://schemas.microsoft.com/office/drawing/2014/main" val="27049844"/>
                    </a:ext>
                  </a:extLst>
                </a:gridCol>
              </a:tblGrid>
              <a:tr h="602507"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Positif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Négatif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2000" b="1"/>
                        <a:t>Comment le faire mieux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3874"/>
                  </a:ext>
                </a:extLst>
              </a:tr>
              <a:tr h="602507">
                <a:tc>
                  <a:txBody>
                    <a:bodyPr/>
                    <a:lstStyle/>
                    <a:p>
                      <a:r>
                        <a:rPr lang="en-GB" b="0"/>
                        <a:t>P</a:t>
                      </a:r>
                      <a:r>
                        <a:rPr lang="en-LU" b="0"/>
                        <a:t>résentation des entreprises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Q</a:t>
                      </a:r>
                      <a:r>
                        <a:rPr lang="en-LU" b="0"/>
                        <a:t>ue deux langues disponibles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</a:t>
                      </a:r>
                      <a:r>
                        <a:rPr lang="en-LU"/>
                        <a:t>jouter des langues -&gt; LUX&amp;ENG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33375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0"/>
                        <a:t>Panneau publicitaire </a:t>
                      </a:r>
                      <a:endParaRPr lang="en-LU" b="0"/>
                    </a:p>
                    <a:p>
                      <a:endParaRPr lang="en-L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P</a:t>
                      </a:r>
                      <a:r>
                        <a:rPr lang="en-LU" b="0"/>
                        <a:t>as de photos professionnelles + fond d’écran -&gt; blanc sur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T</a:t>
                      </a:r>
                      <a:r>
                        <a:rPr lang="en-LU"/>
                        <a:t>ravailler avec des couleurs</a:t>
                      </a:r>
                    </a:p>
                    <a:p>
                      <a:endParaRPr lang="en-L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84803"/>
                  </a:ext>
                </a:extLst>
              </a:tr>
              <a:tr h="818674">
                <a:tc>
                  <a:txBody>
                    <a:bodyPr/>
                    <a:lstStyle/>
                    <a:p>
                      <a:r>
                        <a:rPr lang="en-LU" b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U" b="0"/>
                        <a:t>Pas de rubrique précise / pas de présentation du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U"/>
                        <a:t>Prototyp</a:t>
                      </a:r>
                      <a:r>
                        <a:rPr lang="fr-LU"/>
                        <a:t>e</a:t>
                      </a:r>
                      <a:endParaRPr lang="en-LU"/>
                    </a:p>
                    <a:p>
                      <a:endParaRPr lang="en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5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8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1AFE-3D16-7044-8B46-6081318E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8" y="1412489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spc="3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Prototyp</a:t>
            </a:r>
            <a:endParaRPr lang="en-US" sz="4000" b="1" kern="1200" spc="3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ACB0E-337F-8B40-ADEB-8D7588B7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FOTO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F3548-EB05-AE4F-9CBA-2C6D41260BF2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FOTO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5DB9DB-E457-C04B-AA77-033FC214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7" descr="Une image contenant chat, intérieur, mammifère, pose&#10;&#10;Description générée automatiquement">
            <a:extLst>
              <a:ext uri="{FF2B5EF4-FFF2-40B4-BE49-F238E27FC236}">
                <a16:creationId xmlns:a16="http://schemas.microsoft.com/office/drawing/2014/main" id="{E111FABA-5BEE-4464-923C-61F9553A5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49" y="1409919"/>
            <a:ext cx="7060763" cy="3531951"/>
          </a:xfrm>
          <a:prstGeom prst="rect">
            <a:avLst/>
          </a:prstGeom>
        </p:spPr>
      </p:pic>
      <p:pic>
        <p:nvPicPr>
          <p:cNvPr id="9" name="Image 19">
            <a:extLst>
              <a:ext uri="{FF2B5EF4-FFF2-40B4-BE49-F238E27FC236}">
                <a16:creationId xmlns:a16="http://schemas.microsoft.com/office/drawing/2014/main" id="{06836CD1-DF64-45FD-9351-FFAC95283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4" y="1409919"/>
            <a:ext cx="7060538" cy="353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8218-326B-4676-9DAD-FF91A6DB7F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4511898"/>
            <a:ext cx="6156790" cy="1609344"/>
          </a:xfrm>
        </p:spPr>
        <p:txBody>
          <a:bodyPr anchor="ctr" anchorCtr="1">
            <a:normAutofit/>
          </a:bodyPr>
          <a:lstStyle/>
          <a:p>
            <a:pPr lvl="0" algn="r"/>
            <a:r>
              <a:rPr lang="en-US" sz="3400"/>
              <a:t>Les gens </a:t>
            </a:r>
            <a:r>
              <a:rPr lang="en-US" sz="3400" err="1"/>
              <a:t>Sont</a:t>
            </a:r>
            <a:r>
              <a:rPr lang="en-US" sz="3400"/>
              <a:t> plus </a:t>
            </a:r>
            <a:r>
              <a:rPr lang="en-US" sz="3400" err="1"/>
              <a:t>souvent</a:t>
            </a:r>
            <a:r>
              <a:rPr lang="en-US" sz="3400"/>
              <a:t> </a:t>
            </a:r>
            <a:r>
              <a:rPr lang="en-US" sz="3400" err="1"/>
              <a:t>allés</a:t>
            </a:r>
            <a:r>
              <a:rPr lang="en-US" sz="3400"/>
              <a:t> dans les </a:t>
            </a:r>
            <a:r>
              <a:rPr lang="en-US" sz="3400" err="1"/>
              <a:t>magasins</a:t>
            </a:r>
            <a:r>
              <a:rPr lang="en-US" sz="3400"/>
              <a:t> </a:t>
            </a:r>
            <a:r>
              <a:rPr lang="en-US" sz="3400" err="1"/>
              <a:t>avant</a:t>
            </a:r>
            <a:r>
              <a:rPr lang="en-US" sz="3400"/>
              <a:t> le “Lockdown”</a:t>
            </a:r>
          </a:p>
        </p:txBody>
      </p:sp>
      <p:pic>
        <p:nvPicPr>
          <p:cNvPr id="3" name="Content Placeholder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48535C-FF3C-40FA-AB6F-446586119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36" y="703401"/>
            <a:ext cx="10037064" cy="3337324"/>
          </a:xfrm>
          <a:prstGeom prst="rect">
            <a:avLst/>
          </a:prstGeom>
        </p:spPr>
      </p:pic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FDD00DD-AF41-40D0-BC83-CB2E07579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4511896"/>
            <a:ext cx="3703321" cy="1609345"/>
          </a:xfrm>
        </p:spPr>
        <p:txBody>
          <a:bodyPr anchor="ctr">
            <a:normAutofit/>
          </a:bodyPr>
          <a:lstStyle/>
          <a:p>
            <a:endParaRPr lang="en-US" sz="1400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AC6F186-990E-4A9E-9C75-88580953E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A4CA-48F6-4B59-8B83-E18FC78EE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4511898"/>
            <a:ext cx="6156790" cy="1609344"/>
          </a:xfrm>
        </p:spPr>
        <p:txBody>
          <a:bodyPr anchor="ctr" anchorCtr="1">
            <a:normAutofit/>
          </a:bodyPr>
          <a:lstStyle/>
          <a:p>
            <a:pPr lvl="0" algn="r"/>
            <a:r>
              <a:rPr lang="en-US" sz="3400"/>
              <a:t>Les gens </a:t>
            </a:r>
            <a:r>
              <a:rPr lang="en-US" sz="3400" err="1"/>
              <a:t>ont</a:t>
            </a:r>
            <a:r>
              <a:rPr lang="en-US" sz="3400"/>
              <a:t> </a:t>
            </a:r>
            <a:r>
              <a:rPr lang="en-US" sz="3400" err="1"/>
              <a:t>continué</a:t>
            </a:r>
            <a:r>
              <a:rPr lang="en-US" sz="3400"/>
              <a:t> </a:t>
            </a:r>
            <a:r>
              <a:rPr lang="en-US" sz="3400" err="1"/>
              <a:t>d’aller</a:t>
            </a:r>
            <a:r>
              <a:rPr lang="en-US" sz="3400"/>
              <a:t> dans les </a:t>
            </a:r>
            <a:r>
              <a:rPr lang="en-US" sz="3400" err="1"/>
              <a:t>magasins</a:t>
            </a:r>
            <a:r>
              <a:rPr lang="en-US" sz="3400"/>
              <a:t> Après le “Lockdown”</a:t>
            </a:r>
          </a:p>
        </p:txBody>
      </p:sp>
      <p:pic>
        <p:nvPicPr>
          <p:cNvPr id="3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25806AC-9806-4883-9F17-B867FA2BA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6" y="853957"/>
            <a:ext cx="10037064" cy="303621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77C54C-185D-4890-A84B-2D7E0E72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4511896"/>
            <a:ext cx="3703321" cy="1609345"/>
          </a:xfrm>
        </p:spPr>
        <p:txBody>
          <a:bodyPr anchor="ctr">
            <a:normAutofit/>
          </a:bodyPr>
          <a:lstStyle/>
          <a:p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6F186-990E-4A9E-9C75-88580953E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024F-0322-4380-BFDF-B7CA9CC18F0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rmAutofit/>
          </a:bodyPr>
          <a:lstStyle/>
          <a:p>
            <a:pPr lvl="0" algn="ctr"/>
            <a:r>
              <a:rPr lang="en-US"/>
              <a:t>La majorité a dit qu’ils préféraient acheter des produits locaux</a:t>
            </a:r>
          </a:p>
        </p:txBody>
      </p:sp>
      <p:pic>
        <p:nvPicPr>
          <p:cNvPr id="3" name="Content Placeholder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4E9CE1BA-2F2B-4108-9EE3-E34D4A84E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175" y="2898775"/>
            <a:ext cx="7620000" cy="24955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6F9BD-97DC-1443-B1A9-8F09A0BE1B6A}"/>
              </a:ext>
            </a:extLst>
          </p:cNvPr>
          <p:cNvSpPr txBox="1"/>
          <p:nvPr/>
        </p:nvSpPr>
        <p:spPr>
          <a:xfrm>
            <a:off x="3490834" y="5066083"/>
            <a:ext cx="5210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L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D845E-0C80-44DD-87AB-482C7EF9B64B}"/>
              </a:ext>
            </a:extLst>
          </p:cNvPr>
          <p:cNvSpPr txBox="1"/>
          <p:nvPr/>
        </p:nvSpPr>
        <p:spPr>
          <a:xfrm>
            <a:off x="3906175" y="5127009"/>
            <a:ext cx="35688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sng" dirty="0" err="1">
                <a:effectLst/>
                <a:latin typeface="Rockwell (body)"/>
              </a:rPr>
              <a:t>Exemples</a:t>
            </a:r>
            <a:r>
              <a:rPr lang="en-US" b="0" i="0" u="sng" dirty="0">
                <a:effectLst/>
                <a:latin typeface="Rockwell (body)"/>
              </a:rPr>
              <a:t> de </a:t>
            </a:r>
            <a:r>
              <a:rPr lang="en-US" b="0" i="0" u="sng" dirty="0" err="1">
                <a:effectLst/>
                <a:latin typeface="Rockwell (body)"/>
              </a:rPr>
              <a:t>producteurs</a:t>
            </a:r>
            <a:r>
              <a:rPr lang="en-US" b="0" i="0" u="sng" dirty="0">
                <a:effectLst/>
                <a:latin typeface="Rockwell (body)"/>
              </a:rPr>
              <a:t> </a:t>
            </a:r>
            <a:r>
              <a:rPr lang="en-US" b="0" i="0" u="sng" dirty="0" err="1">
                <a:effectLst/>
                <a:latin typeface="Rockwell (body)"/>
              </a:rPr>
              <a:t>locaux</a:t>
            </a:r>
            <a:r>
              <a:rPr lang="en-US" b="0" i="0" u="sng" dirty="0">
                <a:effectLst/>
                <a:latin typeface="Rockwell (body)"/>
              </a:rPr>
              <a:t>:</a:t>
            </a:r>
          </a:p>
          <a:p>
            <a:endParaRPr lang="en-US" b="0" i="0" dirty="0">
              <a:effectLst/>
              <a:latin typeface="Rockwell (body)"/>
            </a:endParaRPr>
          </a:p>
          <a:p>
            <a:pPr algn="ctr"/>
            <a:r>
              <a:rPr lang="en-US" b="0" i="0" dirty="0" err="1">
                <a:effectLst/>
                <a:latin typeface="Rockwell (body)"/>
              </a:rPr>
              <a:t>Sakanana</a:t>
            </a:r>
            <a:r>
              <a:rPr lang="en-US" b="0" i="0" dirty="0">
                <a:effectLst/>
                <a:latin typeface="Rockwell (body)"/>
              </a:rPr>
              <a:t> </a:t>
            </a:r>
          </a:p>
          <a:p>
            <a:pPr algn="ctr"/>
            <a:r>
              <a:rPr lang="en-US" b="0" i="0" dirty="0">
                <a:effectLst/>
                <a:latin typeface="Rockwell (body)"/>
              </a:rPr>
              <a:t>Atelier </a:t>
            </a:r>
            <a:r>
              <a:rPr lang="en-US" dirty="0">
                <a:latin typeface="Rockwell (body)"/>
              </a:rPr>
              <a:t>V</a:t>
            </a:r>
            <a:r>
              <a:rPr lang="en-US" b="0" i="0" dirty="0">
                <a:effectLst/>
                <a:latin typeface="Rockwell (body)"/>
              </a:rPr>
              <a:t>irginie</a:t>
            </a:r>
          </a:p>
          <a:p>
            <a:pPr algn="l"/>
            <a:endParaRPr lang="en-US" b="0" i="0" dirty="0">
              <a:effectLst/>
              <a:latin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B513-A324-4EEF-A293-BF05EA0BE9D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 dirty="0"/>
              <a:t>La </a:t>
            </a:r>
            <a:r>
              <a:rPr lang="en-US" dirty="0" err="1"/>
              <a:t>majorité</a:t>
            </a:r>
            <a:r>
              <a:rPr lang="en-US" dirty="0"/>
              <a:t> </a:t>
            </a:r>
            <a:r>
              <a:rPr lang="en-US" dirty="0" err="1"/>
              <a:t>possède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carte de </a:t>
            </a:r>
            <a:r>
              <a:rPr lang="en-US" dirty="0" err="1"/>
              <a:t>crédit</a:t>
            </a:r>
            <a:endParaRPr lang="en-US" dirty="0"/>
          </a:p>
        </p:txBody>
      </p:sp>
      <p:pic>
        <p:nvPicPr>
          <p:cNvPr id="3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2CEF8F36-243E-4068-BACA-E5F826372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175" y="2955925"/>
            <a:ext cx="7620000" cy="23812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EAD05-FEB2-4147-980A-FA35DEDB3898}"/>
              </a:ext>
            </a:extLst>
          </p:cNvPr>
          <p:cNvSpPr txBox="1"/>
          <p:nvPr/>
        </p:nvSpPr>
        <p:spPr>
          <a:xfrm>
            <a:off x="3039285" y="5337175"/>
            <a:ext cx="6113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 err="1"/>
              <a:t>Méthodes</a:t>
            </a:r>
            <a:r>
              <a:rPr lang="en-US" u="sng" dirty="0"/>
              <a:t> de r</a:t>
            </a:r>
            <a:r>
              <a:rPr lang="fr-FR" u="sng" dirty="0" err="1"/>
              <a:t>endre</a:t>
            </a:r>
            <a:r>
              <a:rPr lang="fr-FR" u="sng" dirty="0"/>
              <a:t> plus facile l’achat en ligne </a:t>
            </a:r>
            <a:r>
              <a:rPr lang="en-US" u="sng" dirty="0"/>
              <a:t>: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Paysafe</a:t>
            </a:r>
            <a:r>
              <a:rPr lang="en-US" dirty="0"/>
              <a:t> ; </a:t>
            </a:r>
            <a:r>
              <a:rPr lang="en-US" dirty="0" err="1"/>
              <a:t>Digicash</a:t>
            </a:r>
            <a:r>
              <a:rPr lang="en-US" dirty="0"/>
              <a:t> ; </a:t>
            </a:r>
            <a:r>
              <a:rPr lang="en-US" dirty="0" err="1"/>
              <a:t>Paypal</a:t>
            </a:r>
            <a:endParaRPr lang="en-L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360A-6923-4D33-839B-B6306A6582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4511898"/>
            <a:ext cx="6156790" cy="1609344"/>
          </a:xfrm>
        </p:spPr>
        <p:txBody>
          <a:bodyPr anchor="ctr" anchorCtr="1">
            <a:normAutofit/>
          </a:bodyPr>
          <a:lstStyle/>
          <a:p>
            <a:pPr lvl="0" algn="r"/>
            <a:r>
              <a:rPr lang="fr-FR" sz="3400" dirty="0"/>
              <a:t>La vitesse d’achat et la variété des produits sont très importantes pour les jeunes</a:t>
            </a:r>
            <a:endParaRPr lang="en-US" sz="3400" dirty="0"/>
          </a:p>
        </p:txBody>
      </p:sp>
      <p:pic>
        <p:nvPicPr>
          <p:cNvPr id="3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25E6EE3A-0001-4527-9708-1AB28C1EF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28" y="643468"/>
            <a:ext cx="7202479" cy="345719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AC6A1F-65EC-478A-8387-1DC87FABE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4511896"/>
            <a:ext cx="3703321" cy="1609345"/>
          </a:xfrm>
        </p:spPr>
        <p:txBody>
          <a:bodyPr anchor="ctr">
            <a:normAutofit/>
          </a:bodyPr>
          <a:lstStyle/>
          <a:p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6F186-990E-4A9E-9C75-88580953E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827C-1BEC-4353-B032-7287850A5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4511898"/>
            <a:ext cx="6156790" cy="1609344"/>
          </a:xfrm>
        </p:spPr>
        <p:txBody>
          <a:bodyPr anchor="ctr" anchorCtr="1">
            <a:normAutofit/>
          </a:bodyPr>
          <a:lstStyle/>
          <a:p>
            <a:pPr lvl="0" algn="r"/>
            <a:r>
              <a:rPr lang="en-US" sz="3800" dirty="0"/>
              <a:t>Les </a:t>
            </a:r>
            <a:r>
              <a:rPr lang="en-US" sz="3800" dirty="0" err="1"/>
              <a:t>produits</a:t>
            </a:r>
            <a:r>
              <a:rPr lang="en-US" sz="3800" dirty="0"/>
              <a:t> les plus </a:t>
            </a:r>
            <a:r>
              <a:rPr lang="en-US" sz="3800" dirty="0" err="1"/>
              <a:t>achetés</a:t>
            </a:r>
            <a:r>
              <a:rPr lang="en-US" sz="3800" dirty="0"/>
              <a:t> </a:t>
            </a:r>
            <a:r>
              <a:rPr lang="en-US" sz="3800" dirty="0" err="1"/>
              <a:t>sont</a:t>
            </a:r>
            <a:r>
              <a:rPr lang="en-US" sz="3800" dirty="0"/>
              <a:t>: </a:t>
            </a:r>
            <a:r>
              <a:rPr lang="en-US" sz="3800" dirty="0" err="1"/>
              <a:t>vêtements</a:t>
            </a:r>
            <a:r>
              <a:rPr lang="en-US" sz="3800" dirty="0"/>
              <a:t> et </a:t>
            </a:r>
            <a:r>
              <a:rPr lang="en-US" sz="3800" dirty="0" err="1"/>
              <a:t>accessoires</a:t>
            </a:r>
            <a:endParaRPr lang="en-US" sz="3800" dirty="0"/>
          </a:p>
        </p:txBody>
      </p:sp>
      <p:pic>
        <p:nvPicPr>
          <p:cNvPr id="3" name="Content Placeholder 6" descr="Chart, pie chart&#10;&#10;Description automatically generated">
            <a:extLst>
              <a:ext uri="{FF2B5EF4-FFF2-40B4-BE49-F238E27FC236}">
                <a16:creationId xmlns:a16="http://schemas.microsoft.com/office/drawing/2014/main" id="{E097BA7A-706E-44A0-A2B8-8F8970E9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6" y="791225"/>
            <a:ext cx="10037064" cy="316167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B101E2-17E3-40A1-BA82-14EDE9E1F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4511896"/>
            <a:ext cx="3703321" cy="1609345"/>
          </a:xfrm>
        </p:spPr>
        <p:txBody>
          <a:bodyPr anchor="ctr">
            <a:normAutofit/>
          </a:bodyPr>
          <a:lstStyle/>
          <a:p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6F186-990E-4A9E-9C75-88580953E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5237-4434-4026-837E-5A82E0504C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582" y="585216"/>
            <a:ext cx="9603275" cy="1268537"/>
          </a:xfrm>
        </p:spPr>
        <p:txBody>
          <a:bodyPr anchorCtr="1">
            <a:normAutofit/>
          </a:bodyPr>
          <a:lstStyle/>
          <a:p>
            <a:pPr lvl="0" algn="ctr"/>
            <a:r>
              <a:rPr lang="en-US" sz="3600" dirty="0"/>
              <a:t>Les gens </a:t>
            </a:r>
            <a:r>
              <a:rPr lang="en-US" sz="3600" dirty="0" err="1"/>
              <a:t>s’informent</a:t>
            </a:r>
            <a:r>
              <a:rPr lang="en-US" sz="3600" dirty="0"/>
              <a:t> sur les </a:t>
            </a:r>
            <a:r>
              <a:rPr lang="en-US" sz="3600" dirty="0" err="1"/>
              <a:t>réseaux</a:t>
            </a:r>
            <a:r>
              <a:rPr lang="en-US" sz="3600" dirty="0"/>
              <a:t> </a:t>
            </a:r>
            <a:r>
              <a:rPr lang="en-US" sz="3600" dirty="0" err="1"/>
              <a:t>sociaux</a:t>
            </a:r>
            <a:r>
              <a:rPr lang="en-US" sz="3600" dirty="0"/>
              <a:t> des </a:t>
            </a:r>
            <a:r>
              <a:rPr lang="en-US" sz="3600" dirty="0" err="1"/>
              <a:t>produits</a:t>
            </a:r>
            <a:r>
              <a:rPr lang="en-US" sz="3600" dirty="0"/>
              <a:t>, </a:t>
            </a:r>
            <a:r>
              <a:rPr lang="en-US" sz="3600" dirty="0" err="1"/>
              <a:t>ils</a:t>
            </a:r>
            <a:r>
              <a:rPr lang="en-US" sz="3600" dirty="0"/>
              <a:t> </a:t>
            </a:r>
            <a:r>
              <a:rPr lang="en-US" sz="3600" dirty="0" err="1"/>
              <a:t>dépensent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général</a:t>
            </a:r>
            <a:r>
              <a:rPr lang="en-US" sz="3600" dirty="0"/>
              <a:t> entre 51 et 100 €</a:t>
            </a:r>
          </a:p>
        </p:txBody>
      </p:sp>
      <p:pic>
        <p:nvPicPr>
          <p:cNvPr id="3" name="Content Placeholder 6" descr="Chart, pie chart&#10;&#10;Description automatically generated">
            <a:extLst>
              <a:ext uri="{FF2B5EF4-FFF2-40B4-BE49-F238E27FC236}">
                <a16:creationId xmlns:a16="http://schemas.microsoft.com/office/drawing/2014/main" id="{473F5E95-340D-425F-857D-6B18ECCB6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097" y="2120900"/>
            <a:ext cx="6330156" cy="40513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2739CF-EC03-1C49-8849-996E7401F51F}"/>
              </a:ext>
            </a:extLst>
          </p:cNvPr>
          <p:cNvSpPr txBox="1"/>
          <p:nvPr/>
        </p:nvSpPr>
        <p:spPr>
          <a:xfrm>
            <a:off x="0" y="2383908"/>
            <a:ext cx="29340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U" dirty="0"/>
              <a:t>Nous </a:t>
            </a:r>
            <a:r>
              <a:rPr lang="fr-FR" dirty="0"/>
              <a:t>vous conseillons donc de vous spécialiser sur des produits à un prix inférieur à 100 €,</a:t>
            </a:r>
          </a:p>
          <a:p>
            <a:pPr algn="ctr"/>
            <a:r>
              <a:rPr lang="fr-FR" dirty="0"/>
              <a:t>selon notre sondage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E52D8-C2D0-CC49-9FCE-697EF767F854}"/>
              </a:ext>
            </a:extLst>
          </p:cNvPr>
          <p:cNvSpPr txBox="1"/>
          <p:nvPr/>
        </p:nvSpPr>
        <p:spPr>
          <a:xfrm>
            <a:off x="9065314" y="5004248"/>
            <a:ext cx="27152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Être plus actif sur </a:t>
            </a:r>
            <a:r>
              <a:rPr lang="en-US" dirty="0"/>
              <a:t>Instagram</a:t>
            </a:r>
            <a:r>
              <a:rPr lang="fr-FR" dirty="0"/>
              <a:t>, </a:t>
            </a:r>
            <a:r>
              <a:rPr lang="en-US" dirty="0"/>
              <a:t>Snapchat</a:t>
            </a:r>
            <a:r>
              <a:rPr lang="fr-FR" dirty="0"/>
              <a:t> et </a:t>
            </a:r>
            <a:r>
              <a:rPr lang="fr-FR" dirty="0" err="1"/>
              <a:t>TikTok</a:t>
            </a:r>
            <a:endParaRPr lang="en-L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FDF4BF8B7B44DBA48849CD528A0D3" ma:contentTypeVersion="3" ma:contentTypeDescription="Create a new document." ma:contentTypeScope="" ma:versionID="3d2f59b0fb7ce7aac46e2feec35fed08">
  <xsd:schema xmlns:xsd="http://www.w3.org/2001/XMLSchema" xmlns:xs="http://www.w3.org/2001/XMLSchema" xmlns:p="http://schemas.microsoft.com/office/2006/metadata/properties" xmlns:ns2="f5957ba5-6f69-4318-86e8-787729bce33c" targetNamespace="http://schemas.microsoft.com/office/2006/metadata/properties" ma:root="true" ma:fieldsID="b0204e184435701c3f5537804f08e108" ns2:_="">
    <xsd:import namespace="f5957ba5-6f69-4318-86e8-787729bce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57ba5-6f69-4318-86e8-787729bce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521869-C829-4DF4-B703-CD43806730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0F5751-8453-4D9F-B6BF-814A255268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5957ba5-6f69-4318-86e8-787729bce33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EE81C9-C19A-4FB2-B551-C8B528657BE3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649</Words>
  <Application>Microsoft Office PowerPoint</Application>
  <PresentationFormat>Widescreen</PresentationFormat>
  <Paragraphs>162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Rockwell</vt:lpstr>
      <vt:lpstr>Rockwell (body)</vt:lpstr>
      <vt:lpstr>Rockwell Condensed</vt:lpstr>
      <vt:lpstr>Rockwell Extra Bold</vt:lpstr>
      <vt:lpstr>Segoe UI</vt:lpstr>
      <vt:lpstr>Wingdings</vt:lpstr>
      <vt:lpstr>Wood Type</vt:lpstr>
      <vt:lpstr>Wood Type</vt:lpstr>
      <vt:lpstr>Projet VDL 2020/2021</vt:lpstr>
      <vt:lpstr>La majorité des personnes ont entre 16 et 18 ans</vt:lpstr>
      <vt:lpstr>Les gens Sont plus souvent allés dans les magasins avant le “Lockdown”</vt:lpstr>
      <vt:lpstr>Les gens ont continué d’aller dans les magasins Après le “Lockdown”</vt:lpstr>
      <vt:lpstr>La majorité a dit qu’ils préféraient acheter des produits locaux</vt:lpstr>
      <vt:lpstr>La majorité possède une carte de crédit</vt:lpstr>
      <vt:lpstr>La vitesse d’achat et la variété des produits sont très importantes pour les jeunes</vt:lpstr>
      <vt:lpstr>Les produits les plus achetés sont: vêtements et accessoires</vt:lpstr>
      <vt:lpstr>Les gens s’informent sur les réseaux sociaux des produits, ils dépensent en général entre 51 et 100 €</vt:lpstr>
      <vt:lpstr>Suggestions pour attirer les jeunes</vt:lpstr>
      <vt:lpstr>PUBLICITÉ</vt:lpstr>
      <vt:lpstr>INSTAGRAM</vt:lpstr>
      <vt:lpstr>TIKTOK</vt:lpstr>
      <vt:lpstr>INFLUENCER</vt:lpstr>
      <vt:lpstr>INFLUENCER</vt:lpstr>
      <vt:lpstr>BRACELET EN SILICONE </vt:lpstr>
      <vt:lpstr>AUTOCOLLANT</vt:lpstr>
      <vt:lpstr>PORTE-CLES</vt:lpstr>
      <vt:lpstr>STYLOS</vt:lpstr>
      <vt:lpstr>  Ecran  Bus  Tram Arrêt de bus  </vt:lpstr>
      <vt:lpstr>Arrêt de bus</vt:lpstr>
      <vt:lpstr>PowerPoint Presentation</vt:lpstr>
      <vt:lpstr>PowerPoint Presentation</vt:lpstr>
      <vt:lpstr>Projet Ville de Luxembourg 2021</vt:lpstr>
      <vt:lpstr>PowerPoint Presentation</vt:lpstr>
      <vt:lpstr>PowerPoint Presentation</vt:lpstr>
      <vt:lpstr>PowerPoint Presentation</vt:lpstr>
      <vt:lpstr>Prototyp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VDL 2020/2021</dc:title>
  <dc:creator>MOTRO Isolde (ECG)</dc:creator>
  <cp:lastModifiedBy>Huberty Luc</cp:lastModifiedBy>
  <cp:revision>5</cp:revision>
  <dcterms:created xsi:type="dcterms:W3CDTF">2021-01-11T20:05:07Z</dcterms:created>
  <dcterms:modified xsi:type="dcterms:W3CDTF">2021-01-11T20:54:18Z</dcterms:modified>
</cp:coreProperties>
</file>