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5" r:id="rId2"/>
    <p:sldId id="257" r:id="rId3"/>
    <p:sldId id="264" r:id="rId4"/>
    <p:sldId id="268" r:id="rId5"/>
    <p:sldId id="269" r:id="rId6"/>
    <p:sldId id="256" r:id="rId7"/>
    <p:sldId id="259" r:id="rId8"/>
    <p:sldId id="261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4668"/>
  </p:normalViewPr>
  <p:slideViewPr>
    <p:cSldViewPr snapToGrid="0">
      <p:cViewPr>
        <p:scale>
          <a:sx n="118" d="100"/>
          <a:sy n="118" d="100"/>
        </p:scale>
        <p:origin x="-25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95678-AF7D-48F4-900E-7ABD8EE7F28A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FA4F2-7CAE-449A-8AC4-9A530657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6E3573-F25B-4F0D-A4EA-54CB9C3F8C9C}" type="datetimeFigureOut">
              <a:rPr lang="fr-LU" smtClean="0"/>
              <a:t>07/12/2019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971099-B052-40F0-A2B0-291F37CF2A24}" type="slidenum">
              <a:rPr lang="fr-LU" smtClean="0"/>
              <a:t>‹#›</a:t>
            </a:fld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Comment augmenter l’attractivité du quartier de la gare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ECG</a:t>
            </a:r>
          </a:p>
          <a:p>
            <a:endParaRPr lang="fr-CH" dirty="0"/>
          </a:p>
          <a:p>
            <a:r>
              <a:rPr lang="fr-CH" dirty="0" smtClean="0"/>
              <a:t>3GCM1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E8EB8B-AD76-42FF-BD5C-621E8DE11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199"/>
            <a:ext cx="10515600" cy="4351338"/>
          </a:xfrm>
        </p:spPr>
        <p:txBody>
          <a:bodyPr>
            <a:normAutofit/>
          </a:bodyPr>
          <a:lstStyle/>
          <a:p>
            <a:r>
              <a:rPr lang="fr-CH" dirty="0"/>
              <a:t>Classe de 3ieme ECG</a:t>
            </a:r>
          </a:p>
          <a:p>
            <a:r>
              <a:rPr lang="fr-CH" dirty="0" smtClean="0"/>
              <a:t>Questionnaire </a:t>
            </a:r>
            <a:r>
              <a:rPr lang="fr-CH" dirty="0"/>
              <a:t>en ligne sur l’attractivité de la </a:t>
            </a:r>
            <a:r>
              <a:rPr lang="fr-CH" dirty="0" smtClean="0"/>
              <a:t>gare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sz="2800" baseline="30000" dirty="0" smtClean="0">
                <a:sym typeface="Wingdings" panose="05000000000000000000" pitchFamily="2" charset="2"/>
              </a:rPr>
              <a:t>275 </a:t>
            </a:r>
            <a:r>
              <a:rPr lang="fr-CH" sz="2800" baseline="30000" dirty="0">
                <a:sym typeface="Wingdings" panose="05000000000000000000" pitchFamily="2" charset="2"/>
              </a:rPr>
              <a:t>étudiants ont été </a:t>
            </a:r>
            <a:r>
              <a:rPr lang="fr-CH" sz="2800" baseline="30000" dirty="0" smtClean="0">
                <a:sym typeface="Wingdings" panose="05000000000000000000" pitchFamily="2" charset="2"/>
              </a:rPr>
              <a:t>sondés:</a:t>
            </a:r>
            <a:endParaRPr lang="fr-CH" sz="2800" baseline="30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H" sz="2800" baseline="30000" dirty="0">
                <a:sym typeface="Wingdings" panose="05000000000000000000" pitchFamily="2" charset="2"/>
              </a:rPr>
              <a:t>    </a:t>
            </a:r>
            <a:r>
              <a:rPr lang="fr-CH" sz="2800" baseline="30000" dirty="0" smtClean="0">
                <a:sym typeface="Wingdings" panose="05000000000000000000" pitchFamily="2" charset="2"/>
              </a:rPr>
              <a:t>	 </a:t>
            </a:r>
            <a:r>
              <a:rPr lang="fr-CH" sz="2800" baseline="30000" dirty="0"/>
              <a:t>4ième – 1ière, classes de BTS</a:t>
            </a:r>
          </a:p>
          <a:p>
            <a:pPr marL="0" indent="0">
              <a:buNone/>
            </a:pPr>
            <a:r>
              <a:rPr lang="fr-CH" sz="2800" baseline="30000" dirty="0"/>
              <a:t>    </a:t>
            </a:r>
            <a:r>
              <a:rPr lang="fr-CH" sz="2800" baseline="30000" dirty="0" smtClean="0"/>
              <a:t>	</a:t>
            </a:r>
            <a:r>
              <a:rPr lang="fr-CH" sz="2800" baseline="30000" dirty="0" smtClean="0">
                <a:sym typeface="Wingdings" panose="05000000000000000000" pitchFamily="2" charset="2"/>
              </a:rPr>
              <a:t> </a:t>
            </a:r>
            <a:r>
              <a:rPr lang="fr-CH" sz="2800" baseline="30000" dirty="0"/>
              <a:t>âgés de 15-23 ans</a:t>
            </a:r>
          </a:p>
          <a:p>
            <a:pPr marL="0" indent="0">
              <a:buNone/>
            </a:pPr>
            <a:r>
              <a:rPr lang="fr-CH" sz="2800" baseline="30000" dirty="0">
                <a:sym typeface="Wingdings" panose="05000000000000000000" pitchFamily="2" charset="2"/>
              </a:rPr>
              <a:t>  </a:t>
            </a:r>
            <a:r>
              <a:rPr lang="fr-CH" sz="2800" baseline="30000" dirty="0" smtClean="0">
                <a:sym typeface="Wingdings" panose="05000000000000000000" pitchFamily="2" charset="2"/>
              </a:rPr>
              <a:t>	 </a:t>
            </a:r>
            <a:r>
              <a:rPr lang="fr-CH" sz="2800" baseline="30000" dirty="0">
                <a:sym typeface="Wingdings" panose="05000000000000000000" pitchFamily="2" charset="2"/>
              </a:rPr>
              <a:t>156 </a:t>
            </a:r>
            <a:r>
              <a:rPr lang="fr-CH" sz="2800" baseline="30000" dirty="0" smtClean="0">
                <a:sym typeface="Wingdings" panose="05000000000000000000" pitchFamily="2" charset="2"/>
              </a:rPr>
              <a:t>participantes et </a:t>
            </a:r>
            <a:r>
              <a:rPr lang="fr-CH" sz="2800" baseline="30000" dirty="0">
                <a:sym typeface="Wingdings" panose="05000000000000000000" pitchFamily="2" charset="2"/>
              </a:rPr>
              <a:t>119  </a:t>
            </a:r>
            <a:r>
              <a:rPr lang="fr-CH" sz="2800" baseline="30000" dirty="0" smtClean="0">
                <a:sym typeface="Wingdings" panose="05000000000000000000" pitchFamily="2" charset="2"/>
              </a:rPr>
              <a:t>participants</a:t>
            </a:r>
            <a:endParaRPr lang="fr-CH" sz="2800" baseline="30000" dirty="0"/>
          </a:p>
          <a:p>
            <a:pPr marL="0" indent="0">
              <a:buNone/>
            </a:pPr>
            <a:endParaRPr lang="fr-CH" baseline="30000" dirty="0"/>
          </a:p>
          <a:p>
            <a:r>
              <a:rPr lang="fr-CH" dirty="0"/>
              <a:t>Propositions de solutions en se basant sur les résultats les plus importants du questionnaire</a:t>
            </a:r>
          </a:p>
          <a:p>
            <a:endParaRPr lang="fr-CH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4D5FF9-5A0F-4E6C-BA1D-C0BA01B97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4000" dirty="0"/>
              <a:t>Introduction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7587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131101-499A-4FD2-A87F-49A85568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Attractivité réduite du quartier de la gare</a:t>
            </a:r>
            <a:endParaRPr lang="fr-LU" dirty="0"/>
          </a:p>
        </p:txBody>
      </p:sp>
      <p:sp>
        <p:nvSpPr>
          <p:cNvPr id="4" name="Rectangle 3"/>
          <p:cNvSpPr/>
          <p:nvPr/>
        </p:nvSpPr>
        <p:spPr>
          <a:xfrm>
            <a:off x="5978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8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859" y="3429000"/>
            <a:ext cx="6808282" cy="285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148959"/>
            <a:ext cx="82105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0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C4C9CA-8549-4A82-9889-522A73CE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Augmenter l’attractivité du quartier pendant la durée du chantier</a:t>
            </a:r>
            <a:endParaRPr lang="fr-L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5" y="1782726"/>
            <a:ext cx="61150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3120" y="2702294"/>
            <a:ext cx="4870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Un nombre important de gens souhaiterait une</a:t>
            </a:r>
          </a:p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décoration plus attirante pour améliorer le côté </a:t>
            </a:r>
          </a:p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visuel du quartier de la gare.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9008" y="3906801"/>
            <a:ext cx="1056571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u="sng" dirty="0" smtClean="0">
                <a:solidFill>
                  <a:schemeClr val="bg2">
                    <a:lumMod val="50000"/>
                  </a:schemeClr>
                </a:solidFill>
              </a:rPr>
              <a:t>Solutions proposées: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</a:rPr>
              <a:t>Utiliser l’espace pour promouvoir l’art et ses artistes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</a:rPr>
              <a:t>Projections sur les séparations de chantier, sculptures, dessin des membres de l’UE, etc.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</a:rPr>
              <a:t>Animations (ex. dance hiphop, break dance, etc.)</a:t>
            </a:r>
          </a:p>
          <a:p>
            <a:pPr lvl="1"/>
            <a:endParaRPr lang="fr-CH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</a:rPr>
              <a:t>Utiliser plus de couleurs et de lumière pour rendre le quartier plus attirant</a:t>
            </a:r>
          </a:p>
          <a:p>
            <a:pPr marL="285750" indent="-285750">
              <a:buFontTx/>
              <a:buChar char="-"/>
            </a:pPr>
            <a:endParaRPr lang="fr-CH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000" dirty="0" smtClean="0">
                <a:solidFill>
                  <a:schemeClr val="bg2">
                    <a:lumMod val="50000"/>
                  </a:schemeClr>
                </a:solidFill>
              </a:rPr>
              <a:t>Food truck festival</a:t>
            </a:r>
          </a:p>
        </p:txBody>
      </p:sp>
    </p:spTree>
    <p:extLst>
      <p:ext uri="{BB962C8B-B14F-4D97-AF65-F5344CB8AC3E}">
        <p14:creationId xmlns:p14="http://schemas.microsoft.com/office/powerpoint/2010/main" val="2712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/>
              <a:t>Augmenter l’attractivité du quartier pendant la durée du chantier</a:t>
            </a:r>
            <a:endParaRPr lang="fr-LU" dirty="0"/>
          </a:p>
        </p:txBody>
      </p:sp>
      <p:sp>
        <p:nvSpPr>
          <p:cNvPr id="5" name="TextBox 4"/>
          <p:cNvSpPr txBox="1"/>
          <p:nvPr/>
        </p:nvSpPr>
        <p:spPr>
          <a:xfrm>
            <a:off x="1016000" y="2449688"/>
            <a:ext cx="1080936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b="1" u="sng" dirty="0" smtClean="0">
                <a:solidFill>
                  <a:schemeClr val="bg2">
                    <a:lumMod val="50000"/>
                  </a:schemeClr>
                </a:solidFill>
              </a:rPr>
              <a:t>Solutions alternatives: </a:t>
            </a:r>
            <a:r>
              <a:rPr lang="fr-CH" sz="2800" dirty="0" smtClean="0">
                <a:solidFill>
                  <a:schemeClr val="bg2">
                    <a:lumMod val="50000"/>
                  </a:schemeClr>
                </a:solidFill>
              </a:rPr>
              <a:t>Limiter les perturbations liées au chantier</a:t>
            </a:r>
          </a:p>
          <a:p>
            <a:endParaRPr lang="fr-CH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800" dirty="0" smtClean="0">
                <a:solidFill>
                  <a:schemeClr val="bg2">
                    <a:lumMod val="50000"/>
                  </a:schemeClr>
                </a:solidFill>
              </a:rPr>
              <a:t>Transformer le quartier de la gare en zone piétonne pendant la </a:t>
            </a:r>
          </a:p>
          <a:p>
            <a:r>
              <a:rPr lang="fr-CH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H" sz="2800" dirty="0" smtClean="0">
                <a:solidFill>
                  <a:schemeClr val="bg2">
                    <a:lumMod val="50000"/>
                  </a:schemeClr>
                </a:solidFill>
              </a:rPr>
              <a:t>   durée du chantier, circulation de bus et accès aux parkings autorisés</a:t>
            </a:r>
          </a:p>
          <a:p>
            <a:endParaRPr lang="fr-CH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800" dirty="0" smtClean="0">
                <a:solidFill>
                  <a:schemeClr val="bg2">
                    <a:lumMod val="50000"/>
                  </a:schemeClr>
                </a:solidFill>
              </a:rPr>
              <a:t>Dans les quartiers non résidentiels: possibilité de continuer les </a:t>
            </a:r>
          </a:p>
          <a:p>
            <a:r>
              <a:rPr lang="fr-CH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CH" sz="2800" dirty="0" smtClean="0">
                <a:solidFill>
                  <a:schemeClr val="bg2">
                    <a:lumMod val="50000"/>
                  </a:schemeClr>
                </a:solidFill>
              </a:rPr>
              <a:t>   travaux pendant la nuit</a:t>
            </a:r>
          </a:p>
          <a:p>
            <a:endParaRPr lang="fr-CH" sz="28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H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fr-L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DD17F7-2806-443C-B39B-1BB29E86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536" y="458232"/>
            <a:ext cx="10363200" cy="922858"/>
          </a:xfrm>
        </p:spPr>
        <p:txBody>
          <a:bodyPr/>
          <a:lstStyle/>
          <a:p>
            <a:r>
              <a:rPr lang="fr-CH" b="1" dirty="0" smtClean="0">
                <a:solidFill>
                  <a:schemeClr val="bg1"/>
                </a:solidFill>
              </a:rPr>
              <a:t>Souhaits des jeunes pour 2020</a:t>
            </a:r>
            <a:endParaRPr lang="fr-LU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749" y="2498599"/>
            <a:ext cx="73247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94940" y="1801345"/>
            <a:ext cx="8980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Un deuxième point qui a majoritairement été considéré comme important était la question</a:t>
            </a:r>
          </a:p>
          <a:p>
            <a:pPr algn="ctr"/>
            <a:r>
              <a:rPr lang="fr-CH" dirty="0" smtClean="0">
                <a:solidFill>
                  <a:schemeClr val="bg1"/>
                </a:solidFill>
              </a:rPr>
              <a:t>concernant la sécurité personnelle au quartier de la gare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0019" y="1381090"/>
            <a:ext cx="454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chemeClr val="bg1"/>
                </a:solidFill>
              </a:rPr>
              <a:t>Augmentation de la sécurité </a:t>
            </a:r>
            <a:endParaRPr lang="fr-L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FC096A-076C-499E-9E3E-8A08A247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111" y="2093576"/>
            <a:ext cx="9877777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u="sng" dirty="0" smtClean="0">
                <a:solidFill>
                  <a:schemeClr val="bg2">
                    <a:lumMod val="50000"/>
                  </a:schemeClr>
                </a:solidFill>
              </a:rPr>
              <a:t>Solutions proposées:</a:t>
            </a:r>
            <a:endParaRPr lang="fr-CH" b="1" u="sng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Plus de présence 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de policiers, 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avant tout pendant 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le weekend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Renforcement 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de la présence policière en des endroits ressentis comme particulièrement dangereux (« hot spots »)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fr-LU" dirty="0" err="1" smtClean="0">
                <a:solidFill>
                  <a:schemeClr val="bg2">
                    <a:lumMod val="50000"/>
                  </a:schemeClr>
                </a:solidFill>
              </a:rPr>
              <a:t>ontrôles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plus 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stricts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LU" dirty="0" err="1">
                <a:solidFill>
                  <a:schemeClr val="bg2">
                    <a:lumMod val="50000"/>
                  </a:schemeClr>
                </a:solidFill>
              </a:rPr>
              <a:t>résence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 des éclairages dans les avenues entre des bâtiments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lus des caméras 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de surveillance 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		</a:t>
            </a:r>
            <a:r>
              <a:rPr lang="fr-LU" dirty="0" smtClean="0">
                <a:solidFill>
                  <a:schemeClr val="bg2">
                    <a:lumMod val="50000"/>
                  </a:schemeClr>
                </a:solidFill>
              </a:rPr>
              <a:t>   un </a:t>
            </a:r>
            <a:r>
              <a:rPr lang="fr-LU" dirty="0">
                <a:solidFill>
                  <a:schemeClr val="bg2">
                    <a:lumMod val="50000"/>
                  </a:schemeClr>
                </a:solidFill>
              </a:rPr>
              <a:t>niveau plus avancé (technologie de pointe)</a:t>
            </a:r>
          </a:p>
          <a:p>
            <a:endParaRPr lang="fr-CH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1C8F7-10C2-44DB-818E-7628FE10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Sentiment d’insécurité</a:t>
            </a:r>
            <a:endParaRPr lang="fr-LU" dirty="0"/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1111FAFE-E0DA-4086-B0C0-9EA19ACF3D6C}"/>
              </a:ext>
            </a:extLst>
          </p:cNvPr>
          <p:cNvSpPr/>
          <p:nvPr/>
        </p:nvSpPr>
        <p:spPr>
          <a:xfrm>
            <a:off x="5735781" y="4805951"/>
            <a:ext cx="1135450" cy="302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5274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3B4596-4C3A-48D1-B9EE-8D633E7E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Propreté</a:t>
            </a:r>
            <a:endParaRPr lang="fr-L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56" y="1327378"/>
            <a:ext cx="5061865" cy="212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86499" y="2804192"/>
            <a:ext cx="564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Un manque de propreté figure comme une des raisons </a:t>
            </a:r>
          </a:p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principales pour ne pas fréquenter le quartier de la gare.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7092" y="3791049"/>
            <a:ext cx="7860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u="sng" dirty="0" smtClean="0">
                <a:solidFill>
                  <a:schemeClr val="bg2">
                    <a:lumMod val="50000"/>
                  </a:schemeClr>
                </a:solidFill>
              </a:rPr>
              <a:t>Solutions proposées:</a:t>
            </a:r>
          </a:p>
          <a:p>
            <a:endParaRPr lang="fr-CH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Plus de poubelles de toutes sortes (bleues, brunes, noires)</a:t>
            </a:r>
          </a:p>
          <a:p>
            <a:endParaRPr lang="fr-CH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Lancer une campagne d’information pour montrer aux</a:t>
            </a:r>
          </a:p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      gens l’importance de trier ses déchets</a:t>
            </a:r>
          </a:p>
          <a:p>
            <a:endParaRPr lang="fr-CH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Pénalités plus sévères en cas de non-respect</a:t>
            </a:r>
          </a:p>
        </p:txBody>
      </p:sp>
    </p:spTree>
    <p:extLst>
      <p:ext uri="{BB962C8B-B14F-4D97-AF65-F5344CB8AC3E}">
        <p14:creationId xmlns:p14="http://schemas.microsoft.com/office/powerpoint/2010/main" val="2284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0FF055-1793-4264-9338-05FD6325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936" y="3362466"/>
            <a:ext cx="2492829" cy="27293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H" b="1" u="sng" dirty="0" smtClean="0">
                <a:solidFill>
                  <a:schemeClr val="bg2">
                    <a:lumMod val="50000"/>
                  </a:schemeClr>
                </a:solidFill>
              </a:rPr>
              <a:t>Propositions des sondés</a:t>
            </a:r>
          </a:p>
          <a:p>
            <a:pPr marL="0" indent="0" algn="ctr">
              <a:buNone/>
            </a:pPr>
            <a:endParaRPr lang="fr-CH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DM</a:t>
            </a:r>
            <a:endParaRPr lang="fr-CH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</a:rPr>
              <a:t>KFC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</a:rPr>
              <a:t>Primark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H" dirty="0">
                <a:solidFill>
                  <a:schemeClr val="bg2">
                    <a:lumMod val="50000"/>
                  </a:schemeClr>
                </a:solidFill>
              </a:rPr>
              <a:t>Taco Bell</a:t>
            </a:r>
            <a:endParaRPr lang="fr-L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6A1773-770F-49CA-96A0-EE54BCEB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Autres magasins </a:t>
            </a:r>
            <a:r>
              <a:rPr lang="fr-CH" dirty="0" smtClean="0"/>
              <a:t>et/ou restaurants</a:t>
            </a:r>
            <a:endParaRPr lang="fr-L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31" y="2846977"/>
            <a:ext cx="7520441" cy="364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1521" y="2200646"/>
            <a:ext cx="10371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Un certain nombre de participants pense que le quartier de la gare deviendra plus attirant en incorporant</a:t>
            </a:r>
          </a:p>
          <a:p>
            <a:r>
              <a:rPr lang="fr-CH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fr-CH" dirty="0" smtClean="0">
                <a:solidFill>
                  <a:schemeClr val="bg2">
                    <a:lumMod val="50000"/>
                  </a:schemeClr>
                </a:solidFill>
              </a:rPr>
              <a:t>’autres magasins et restaurants.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332</Words>
  <Application>Microsoft Office PowerPoint</Application>
  <PresentationFormat>Custom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Comment augmenter l’attractivité du quartier de la gare</vt:lpstr>
      <vt:lpstr>Introduction</vt:lpstr>
      <vt:lpstr>Attractivité réduite du quartier de la gare</vt:lpstr>
      <vt:lpstr>Augmenter l’attractivité du quartier pendant la durée du chantier</vt:lpstr>
      <vt:lpstr>Augmenter l’attractivité du quartier pendant la durée du chantier</vt:lpstr>
      <vt:lpstr>Souhaits des jeunes pour 2020</vt:lpstr>
      <vt:lpstr>Sentiment d’insécurité</vt:lpstr>
      <vt:lpstr>Propreté</vt:lpstr>
      <vt:lpstr>Autres magasins et/ou restaurants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Banchieri</dc:creator>
  <cp:lastModifiedBy>Huberty Luc</cp:lastModifiedBy>
  <cp:revision>39</cp:revision>
  <dcterms:created xsi:type="dcterms:W3CDTF">2019-12-02T12:59:12Z</dcterms:created>
  <dcterms:modified xsi:type="dcterms:W3CDTF">2019-12-07T20:06:40Z</dcterms:modified>
</cp:coreProperties>
</file>