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8" r:id="rId1"/>
  </p:sldMasterIdLst>
  <p:sldIdLst>
    <p:sldId id="256" r:id="rId2"/>
    <p:sldId id="271" r:id="rId3"/>
    <p:sldId id="270" r:id="rId4"/>
    <p:sldId id="258" r:id="rId5"/>
    <p:sldId id="259" r:id="rId6"/>
    <p:sldId id="260" r:id="rId7"/>
    <p:sldId id="269" r:id="rId8"/>
    <p:sldId id="266" r:id="rId9"/>
    <p:sldId id="272" r:id="rId10"/>
    <p:sldId id="261" r:id="rId11"/>
    <p:sldId id="273" r:id="rId12"/>
    <p:sldId id="2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27D8EC-EBC1-4AA2-94CA-21F4BD2F717F}" v="6" dt="2019-12-03T13:05:46.827"/>
    <p1510:client id="{457E11C0-D94D-7DB2-D3C1-B730C12001E7}" v="6" dt="2019-12-03T12:40:23.577"/>
    <p1510:client id="{4AE2066F-EFB5-95F7-06CF-5BF25D7D178F}" v="251" dt="2019-12-07T16:33:54.216"/>
    <p1510:client id="{58A645BD-3699-45E1-A821-8A644F3107DB}" v="803" dt="2019-12-03T12:57:24.979"/>
    <p1510:client id="{6107E17C-DCBB-4E38-9CAA-785468E0D646}" v="4" dt="2019-12-03T11:57:07.674"/>
    <p1510:client id="{7D55F7B2-1892-ABD3-3108-79919560C7C0}" v="6" dt="2019-12-03T12:02:46.715"/>
    <p1510:client id="{869278F8-AB37-DB40-B597-C9EEFA799B1D}" v="311" dt="2019-12-03T12:58:40.852"/>
    <p1510:client id="{92DC4E2F-BE34-554A-8D81-7BA216B9D7A1}" v="38" dt="2019-12-03T12:24:41.110"/>
    <p1510:client id="{ACD445A7-2473-4884-A268-B55495102980}" v="111" dt="2019-12-03T11:55:01.007"/>
    <p1510:client id="{DD4C3DF2-DB32-9095-CEE4-626E1B57C684}" v="7" dt="2019-12-03T12:38:11.605"/>
    <p1510:client id="{E54A4BF2-C26C-48D5-B2D3-874F929AE0F7}" v="119" dt="2019-12-02T14:57:14.212"/>
    <p1510:client id="{E80CD6D8-11CF-060E-381E-9E4FA84BE077}" v="9" dt="2019-12-02T14:34:07.832"/>
    <p1510:client id="{EE0550B3-BD87-47DB-AF51-B1651B11B6CE}" v="9" dt="2019-12-03T12:42:03.388"/>
    <p1510:client id="{F5A8156C-499B-0FDE-9539-9B0AB9FF1D3D}" v="570" dt="2019-12-03T12:58:02.8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24"/>
    <p:restoredTop sz="92832"/>
  </p:normalViewPr>
  <p:slideViewPr>
    <p:cSldViewPr snapToGrid="0">
      <p:cViewPr>
        <p:scale>
          <a:sx n="100" d="100"/>
          <a:sy n="100" d="100"/>
        </p:scale>
        <p:origin x="776" y="-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12/8/19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14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12/8/19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28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=""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12/8/19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=""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=""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27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12/8/19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96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12/8/19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27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12/8/19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33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12/8/19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38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12/8/19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88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12/8/19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12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12/8/19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=""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00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12/8/19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52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12/8/19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4113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1" r:id="rId6"/>
    <p:sldLayoutId id="2147483887" r:id="rId7"/>
    <p:sldLayoutId id="2147483888" r:id="rId8"/>
    <p:sldLayoutId id="2147483889" r:id="rId9"/>
    <p:sldLayoutId id="2147483890" r:id="rId10"/>
    <p:sldLayoutId id="2147483892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6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3" Type="http://schemas.openxmlformats.org/officeDocument/2006/relationships/hyperlink" Target="https://twitter.com/hashtag/GareDuNord2024?src=hash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E6C8E6EB-4C59-429B-97E4-72A058CFC4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B5B90362-AFCC-46A9-B41C-A257A8C5B3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F71EF7F1-38BA-471D-8CD4-2A9AE8E355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61" name="Rectangle 60">
            <a:extLst>
              <a:ext uri="{FF2B5EF4-FFF2-40B4-BE49-F238E27FC236}">
                <a16:creationId xmlns="" xmlns:a16="http://schemas.microsoft.com/office/drawing/2014/main" id="{B8DD2392-397B-48BF-BEFA-EA1FB881CA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 descr="A group of people walking in front of a building&#10;&#10;Description generated with very high confidence">
            <a:extLst>
              <a:ext uri="{FF2B5EF4-FFF2-40B4-BE49-F238E27FC236}">
                <a16:creationId xmlns="" xmlns:a16="http://schemas.microsoft.com/office/drawing/2014/main" id="{007080CD-5597-4C21-8BF6-175635C766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8333" r="2778"/>
          <a:stretch/>
        </p:blipFill>
        <p:spPr>
          <a:xfrm>
            <a:off x="-1086" y="-2915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5960" y="1392557"/>
            <a:ext cx="10693898" cy="117969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fr-FR" sz="2800" dirty="0">
                <a:solidFill>
                  <a:schemeClr val="tx1"/>
                </a:solidFill>
              </a:rPr>
              <a:t>Projet de collaboration entre 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2800">
                <a:solidFill>
                  <a:schemeClr val="tx1"/>
                </a:solidFill>
              </a:rPr>
              <a:t>la Ville de Luxembourg et l'ECG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/>
              <a:t/>
            </a:r>
            <a:br>
              <a:rPr lang="fr-FR" sz="2800" dirty="0"/>
            </a:br>
            <a:r>
              <a:rPr lang="fr-FR" sz="2800">
                <a:solidFill>
                  <a:schemeClr val="accent1"/>
                </a:solidFill>
              </a:rPr>
              <a:t>problématique: Comment augmenter l'attractivité </a:t>
            </a:r>
            <a:r>
              <a:rPr lang="fr-FR" sz="2800" dirty="0">
                <a:solidFill>
                  <a:schemeClr val="accent1"/>
                </a:solidFill>
              </a:rPr>
              <a:t>de la gare pendant et après le chantier?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93942" y="3427287"/>
            <a:ext cx="2149090" cy="3309594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>
              <a:buFont typeface="Wingdings 2" panose="05020102010507070707" pitchFamily="18" charset="2"/>
              <a:buChar char="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Ferrer Maëlle</a:t>
            </a:r>
          </a:p>
          <a:p>
            <a:pPr>
              <a:buChar char=""/>
            </a:pPr>
            <a:r>
              <a:rPr lang="en-US" b="1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Goeyers</a:t>
            </a:r>
            <a:r>
              <a:rPr lang="en-US" b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 Marie</a:t>
            </a:r>
            <a:endParaRPr lang="en-US" b="1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>
              <a:buChar char=""/>
            </a:pPr>
            <a:r>
              <a:rPr lang="en-US" b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Silva Alcides</a:t>
            </a:r>
          </a:p>
          <a:p>
            <a:pPr>
              <a:buChar char=""/>
            </a:pPr>
            <a:r>
              <a:rPr lang="en-US" b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Greco Max</a:t>
            </a:r>
            <a:endParaRPr lang="en-US" b="1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>
              <a:buChar char=""/>
            </a:pPr>
            <a:r>
              <a:rPr lang="en-US" b="1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Planic</a:t>
            </a:r>
            <a:r>
              <a:rPr lang="en-US" b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 Adriana</a:t>
            </a:r>
            <a:endParaRPr 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 2" panose="05020102010507070707" pitchFamily="18" charset="2"/>
              <a:buChar char=""/>
            </a:pPr>
            <a:r>
              <a:rPr lang="en-US" b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Welter max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b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Caso </a:t>
            </a:r>
            <a:r>
              <a:rPr lang="en-US" b="1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mattia</a:t>
            </a:r>
            <a:endParaRPr lang="en-US" b="1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>
              <a:buFont typeface="Wingdings 2" panose="05020102010507070707" pitchFamily="18" charset="2"/>
              <a:buChar char=""/>
            </a:pPr>
            <a:r>
              <a:rPr lang="en-US" b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Banerjee </a:t>
            </a:r>
            <a:r>
              <a:rPr lang="en-US" b="1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alex</a:t>
            </a:r>
            <a:endParaRPr lang="en-US" b="1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>
              <a:buFont typeface="Wingdings 2" panose="05020102010507070707" pitchFamily="18" charset="2"/>
              <a:buChar char=""/>
            </a:pPr>
            <a:r>
              <a:rPr lang="en-US" b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Becker </a:t>
            </a:r>
            <a:r>
              <a:rPr lang="en-US" b="1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luca</a:t>
            </a:r>
            <a:endParaRPr lang="en-US" b="1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>
              <a:buFont typeface="Wingdings 2" panose="05020102010507070707" pitchFamily="18" charset="2"/>
              <a:buChar char=""/>
            </a:pPr>
            <a:r>
              <a:rPr lang="en-US" b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Hengen Yan</a:t>
            </a:r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n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>
              <a:buFont typeface="Wingdings 2" panose="05020102010507070707" pitchFamily="18" charset="2"/>
              <a:buChar char=""/>
            </a:pP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>
              <a:buFont typeface="Wingdings 2" panose="05020102010507070707" pitchFamily="18" charset="2"/>
              <a:buChar char=""/>
            </a:pP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>
              <a:buFont typeface="Wingdings 2" panose="05020102010507070707" pitchFamily="18" charset="2"/>
              <a:buChar char=""/>
            </a:pP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>
              <a:buFont typeface="Wingdings 2" panose="05020102010507070707" pitchFamily="18" charset="2"/>
              <a:buChar char=""/>
            </a:pP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A2F296D7-01E7-4748-9E20-BB76D2C7F0A2}"/>
              </a:ext>
            </a:extLst>
          </p:cNvPr>
          <p:cNvSpPr txBox="1">
            <a:spLocks/>
          </p:cNvSpPr>
          <p:nvPr/>
        </p:nvSpPr>
        <p:spPr>
          <a:xfrm>
            <a:off x="903065" y="1817278"/>
            <a:ext cx="6436480" cy="75360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520F56-3EA6-4E3E-9041-7F627ED9D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33" y="802090"/>
            <a:ext cx="11254468" cy="676557"/>
          </a:xfrm>
        </p:spPr>
        <p:txBody>
          <a:bodyPr/>
          <a:lstStyle/>
          <a:p>
            <a:r>
              <a:rPr lang="fr-FR" dirty="0"/>
              <a:t>Les types de commerce intéressants pour les jeunes: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6170E7-5A5D-48C9-8D28-DD780182F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7777" y="2675505"/>
            <a:ext cx="3580852" cy="518417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fr-FR" sz="2600" dirty="0"/>
              <a:t>                                        </a:t>
            </a:r>
            <a:endParaRPr lang="en-US" sz="2600" dirty="0"/>
          </a:p>
          <a:p>
            <a:pPr marL="305435" indent="-305435"/>
            <a:r>
              <a:rPr lang="fr-FR" sz="2000" dirty="0"/>
              <a:t>Zara</a:t>
            </a:r>
          </a:p>
          <a:p>
            <a:pPr marL="305435" indent="-305435"/>
            <a:r>
              <a:rPr lang="fr-FR" sz="2000" dirty="0"/>
              <a:t>Nike</a:t>
            </a:r>
          </a:p>
          <a:p>
            <a:pPr marL="305435" indent="-305435"/>
            <a:r>
              <a:rPr lang="fr-FR" sz="2000" dirty="0"/>
              <a:t>Primark</a:t>
            </a:r>
          </a:p>
          <a:p>
            <a:pPr marL="305435" indent="-305435"/>
            <a:r>
              <a:rPr lang="fr-FR" sz="2000" dirty="0"/>
              <a:t>Kiko</a:t>
            </a:r>
          </a:p>
          <a:p>
            <a:pPr marL="305435" indent="-305435"/>
            <a:r>
              <a:rPr lang="fr-FR" sz="2000" dirty="0" err="1"/>
              <a:t>Stitch</a:t>
            </a:r>
            <a:endParaRPr lang="fr-FR" sz="2000" dirty="0"/>
          </a:p>
          <a:p>
            <a:pPr marL="305435" indent="-305435"/>
            <a:r>
              <a:rPr lang="fr-FR" sz="2000" dirty="0"/>
              <a:t>Adidas</a:t>
            </a:r>
          </a:p>
          <a:p>
            <a:pPr marL="305435" indent="-305435"/>
            <a:r>
              <a:rPr lang="fr-FR" sz="2000" dirty="0"/>
              <a:t>Hollister</a:t>
            </a:r>
          </a:p>
          <a:p>
            <a:pPr marL="305435" indent="-305435"/>
            <a:r>
              <a:rPr lang="fr-FR" sz="2000" dirty="0" err="1"/>
              <a:t>Victoria's</a:t>
            </a:r>
            <a:r>
              <a:rPr lang="fr-FR" sz="2000" dirty="0"/>
              <a:t> Secret</a:t>
            </a:r>
          </a:p>
          <a:p>
            <a:pPr marL="305435" indent="-305435"/>
            <a:r>
              <a:rPr lang="fr-FR" sz="2000" dirty="0" err="1"/>
              <a:t>Abercrombie&amp;Fitch</a:t>
            </a:r>
            <a:endParaRPr lang="fr-FR" sz="2000" dirty="0"/>
          </a:p>
          <a:p>
            <a:pPr marL="305435" indent="-305435"/>
            <a:r>
              <a:rPr lang="fr-FR" sz="2000" dirty="0" err="1"/>
              <a:t>Smets</a:t>
            </a:r>
            <a:endParaRPr lang="fr-FR" sz="2000" dirty="0"/>
          </a:p>
          <a:p>
            <a:pPr marL="305435" indent="-305435"/>
            <a:r>
              <a:rPr lang="fr-FR" sz="2000" dirty="0"/>
              <a:t>KFC</a:t>
            </a:r>
          </a:p>
          <a:p>
            <a:pPr marL="305435" indent="-305435"/>
            <a:endParaRPr lang="en-US" sz="2000" dirty="0"/>
          </a:p>
          <a:p>
            <a:pPr marL="305435" indent="-305435"/>
            <a:endParaRPr lang="en-US" sz="2000" dirty="0"/>
          </a:p>
          <a:p>
            <a:pPr marL="305435" indent="-305435"/>
            <a:endParaRPr lang="en-US" sz="2000" dirty="0"/>
          </a:p>
          <a:p>
            <a:pPr marL="305435" indent="-305435"/>
            <a:endParaRPr lang="en-US" sz="2000" dirty="0"/>
          </a:p>
          <a:p>
            <a:pPr marL="305435" indent="-305435"/>
            <a:endParaRPr lang="en-US" sz="2000" dirty="0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4" descr="A screen shot of a store&#10;&#10;Description generated with high confidence">
            <a:extLst>
              <a:ext uri="{FF2B5EF4-FFF2-40B4-BE49-F238E27FC236}">
                <a16:creationId xmlns="" xmlns:a16="http://schemas.microsoft.com/office/drawing/2014/main" id="{55CA336F-10A2-446F-85C1-643B7AA1C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141" y="2158394"/>
            <a:ext cx="2743200" cy="1916321"/>
          </a:xfrm>
          <a:prstGeom prst="rect">
            <a:avLst/>
          </a:prstGeom>
        </p:spPr>
      </p:pic>
      <p:pic>
        <p:nvPicPr>
          <p:cNvPr id="8" name="Picture 8" descr="A group of people standing in front of a store&#10;&#10;Description generated with very high confidence">
            <a:extLst>
              <a:ext uri="{FF2B5EF4-FFF2-40B4-BE49-F238E27FC236}">
                <a16:creationId xmlns="" xmlns:a16="http://schemas.microsoft.com/office/drawing/2014/main" id="{5F2DB87E-E3ED-414F-B3D6-AFF18C4A2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071" y="2159457"/>
            <a:ext cx="2743199" cy="1919867"/>
          </a:xfrm>
          <a:prstGeom prst="rect">
            <a:avLst/>
          </a:prstGeom>
        </p:spPr>
      </p:pic>
      <p:pic>
        <p:nvPicPr>
          <p:cNvPr id="14" name="Picture 14" descr="A person standing in a room&#10;&#10;Description generated with high confidence">
            <a:extLst>
              <a:ext uri="{FF2B5EF4-FFF2-40B4-BE49-F238E27FC236}">
                <a16:creationId xmlns="" xmlns:a16="http://schemas.microsoft.com/office/drawing/2014/main" id="{460E6E20-62F6-4630-8CFF-09AA8B4B7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96" y="2157301"/>
            <a:ext cx="2743199" cy="1712540"/>
          </a:xfrm>
          <a:prstGeom prst="rect">
            <a:avLst/>
          </a:prstGeom>
        </p:spPr>
      </p:pic>
      <p:pic>
        <p:nvPicPr>
          <p:cNvPr id="16" name="Picture 16" descr="A room filled with furniture and a table&#10;&#10;Description generated with high confidence">
            <a:extLst>
              <a:ext uri="{FF2B5EF4-FFF2-40B4-BE49-F238E27FC236}">
                <a16:creationId xmlns="" xmlns:a16="http://schemas.microsoft.com/office/drawing/2014/main" id="{E1F615C6-AC4D-40BE-803B-2AB2E26D6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14" y="4490723"/>
            <a:ext cx="2743200" cy="1543050"/>
          </a:xfrm>
          <a:prstGeom prst="rect">
            <a:avLst/>
          </a:prstGeom>
        </p:spPr>
      </p:pic>
      <p:pic>
        <p:nvPicPr>
          <p:cNvPr id="18" name="Picture 18" descr="A sign on the side of a building&#10;&#10;Description generated with very high confidence">
            <a:extLst>
              <a:ext uri="{FF2B5EF4-FFF2-40B4-BE49-F238E27FC236}">
                <a16:creationId xmlns="" xmlns:a16="http://schemas.microsoft.com/office/drawing/2014/main" id="{7401946D-CD98-49D9-A44F-E29D6882C3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0306" y="4604895"/>
            <a:ext cx="3025875" cy="157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0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3">
            <a:extLst>
              <a:ext uri="{FF2B5EF4-FFF2-40B4-BE49-F238E27FC236}">
                <a16:creationId xmlns="" xmlns:a16="http://schemas.microsoft.com/office/drawing/2014/main" id="{77F8016E-837B-4C70-B44C-E1627C028C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15">
            <a:extLst>
              <a:ext uri="{FF2B5EF4-FFF2-40B4-BE49-F238E27FC236}">
                <a16:creationId xmlns="" xmlns:a16="http://schemas.microsoft.com/office/drawing/2014/main" id="{5B9C6062-B8DD-49CC-9F05-D6DF7ABB65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17">
            <a:extLst>
              <a:ext uri="{FF2B5EF4-FFF2-40B4-BE49-F238E27FC236}">
                <a16:creationId xmlns="" xmlns:a16="http://schemas.microsoft.com/office/drawing/2014/main" id="{0F846FCA-97FF-4271-8B97-C14BD3AA9B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19">
            <a:extLst>
              <a:ext uri="{FF2B5EF4-FFF2-40B4-BE49-F238E27FC236}">
                <a16:creationId xmlns="" xmlns:a16="http://schemas.microsoft.com/office/drawing/2014/main" id="{62DD2BC0-D31F-4903-8F54-0F60B9E3A2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4" name="Rectangle 21">
            <a:extLst>
              <a:ext uri="{FF2B5EF4-FFF2-40B4-BE49-F238E27FC236}">
                <a16:creationId xmlns="" xmlns:a16="http://schemas.microsoft.com/office/drawing/2014/main" id="{8A555FB3-C8F7-4C59-92A7-A7155CC384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3">
            <a:extLst>
              <a:ext uri="{FF2B5EF4-FFF2-40B4-BE49-F238E27FC236}">
                <a16:creationId xmlns="" xmlns:a16="http://schemas.microsoft.com/office/drawing/2014/main" id="{B6877874-48AA-48C8-AED1-578BEB5016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177" y="4386943"/>
            <a:ext cx="11293434" cy="2013857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42CC7F-56D0-9748-AD4D-3B45A8CFD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1650" y="4672846"/>
            <a:ext cx="10993549" cy="10559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RÉSULTAT DU SONDAGE </a:t>
            </a:r>
          </a:p>
        </p:txBody>
      </p:sp>
      <p:pic>
        <p:nvPicPr>
          <p:cNvPr id="9" name="Picture 8" descr="A picture containing knife, bird&#10;&#10;Description automatically generated">
            <a:extLst>
              <a:ext uri="{FF2B5EF4-FFF2-40B4-BE49-F238E27FC236}">
                <a16:creationId xmlns="" xmlns:a16="http://schemas.microsoft.com/office/drawing/2014/main" id="{34DECD22-BA65-8E44-A87D-FDD7C0E9D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84" y="1462526"/>
            <a:ext cx="10376857" cy="2075372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="" xmlns:a16="http://schemas.microsoft.com/office/drawing/2014/main" id="{911ECEDD-8CD1-CE4B-991C-794F6AF79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84" y="1669765"/>
            <a:ext cx="8910080" cy="2609787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63BA413-2811-FA44-ADEC-E414D39BE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84" y="412230"/>
            <a:ext cx="9796803" cy="281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3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88000">
              <a:schemeClr val="bg1">
                <a:shade val="94000"/>
                <a:satMod val="110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328C565D-A991-4381-AC37-76A58A4A12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9FE98969-F9E5-4546-A541-912196D6C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9960" y="1719775"/>
            <a:ext cx="7295507" cy="3703320"/>
          </a:xfrm>
        </p:spPr>
        <p:txBody>
          <a:bodyPr anchor="ctr">
            <a:normAutofit/>
          </a:bodyPr>
          <a:lstStyle/>
          <a:p>
            <a:r>
              <a:rPr lang="fr-FR" sz="4800"/>
              <a:t>Merci pour votre attention! 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D8D36088-0421-424B-8A51-3EADCA73C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342" y="1407480"/>
            <a:ext cx="3330781" cy="3703320"/>
          </a:xfrm>
          <a:ln w="57150">
            <a:noFill/>
          </a:ln>
        </p:spPr>
        <p:txBody>
          <a:bodyPr anchor="ctr">
            <a:normAutofit/>
          </a:bodyPr>
          <a:lstStyle/>
          <a:p>
            <a:pPr algn="r"/>
            <a:r>
              <a:rPr lang="fr-FR" sz="4800" dirty="0">
                <a:solidFill>
                  <a:schemeClr val="tx2"/>
                </a:solidFill>
              </a:rPr>
              <a:t>3GCM3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7180431-F4DE-415D-BCBB-9316423C37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3642"/>
            <a:ext cx="11298933" cy="512708"/>
          </a:xfrm>
          <a:prstGeom prst="rect">
            <a:avLst/>
          </a:prstGeom>
          <a:solidFill>
            <a:srgbClr val="969FA7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EABD997-5EF9-4E9B-AFBB-F6DFAAF3AD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2209064" y="3329711"/>
            <a:ext cx="3703320" cy="5872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9AB5EE6-A047-4B18-B998-D46DF3CC36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878019"/>
            <a:ext cx="11298933" cy="512708"/>
          </a:xfrm>
          <a:prstGeom prst="rect">
            <a:avLst/>
          </a:prstGeom>
          <a:solidFill>
            <a:srgbClr val="969FA7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6159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36">
            <a:extLst>
              <a:ext uri="{FF2B5EF4-FFF2-40B4-BE49-F238E27FC236}">
                <a16:creationId xmlns="" xmlns:a16="http://schemas.microsoft.com/office/drawing/2014/main" id="{E9751CB9-7B25-4EB8-9A6F-82F822549F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38">
            <a:extLst>
              <a:ext uri="{FF2B5EF4-FFF2-40B4-BE49-F238E27FC236}">
                <a16:creationId xmlns="" xmlns:a16="http://schemas.microsoft.com/office/drawing/2014/main" id="{E1317383-CF3B-4B02-9512-BECBEF6362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Rectangle 40">
            <a:extLst>
              <a:ext uri="{FF2B5EF4-FFF2-40B4-BE49-F238E27FC236}">
                <a16:creationId xmlns="" xmlns:a16="http://schemas.microsoft.com/office/drawing/2014/main" id="{B1D4C7A0-6DF2-4F2D-A45D-F111582974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Rectangle 42">
            <a:extLst>
              <a:ext uri="{FF2B5EF4-FFF2-40B4-BE49-F238E27FC236}">
                <a16:creationId xmlns="" xmlns:a16="http://schemas.microsoft.com/office/drawing/2014/main" id="{DBF3943D-BCB6-4B31-809D-A005686483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Rectangle 44">
            <a:extLst>
              <a:ext uri="{FF2B5EF4-FFF2-40B4-BE49-F238E27FC236}">
                <a16:creationId xmlns="" xmlns:a16="http://schemas.microsoft.com/office/drawing/2014/main" id="{39373A6F-2E1F-4613-8E1D-D68057D29F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01200"/>
            <a:ext cx="3707477" cy="562497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2E8A6A-BD1B-44CF-93A0-D33F04D36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5"/>
            <a:ext cx="3409783" cy="701651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Sommaire</a:t>
            </a:r>
            <a:r>
              <a:rPr lang="en-US" dirty="0">
                <a:solidFill>
                  <a:srgbClr val="FFFFFF"/>
                </a:solidFill>
              </a:rPr>
              <a:t>:</a:t>
            </a:r>
          </a:p>
        </p:txBody>
      </p:sp>
      <p:pic>
        <p:nvPicPr>
          <p:cNvPr id="30" name="Picture 30" descr="A store front at day&#10;&#10;Description generated with very high confidence">
            <a:extLst>
              <a:ext uri="{FF2B5EF4-FFF2-40B4-BE49-F238E27FC236}">
                <a16:creationId xmlns="" xmlns:a16="http://schemas.microsoft.com/office/drawing/2014/main" id="{BAEB995A-8B10-4FCF-A66A-10A3E52BE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231" y="1840508"/>
            <a:ext cx="6831503" cy="315957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23510999-9650-452A-8B77-1E430046BD29}"/>
              </a:ext>
            </a:extLst>
          </p:cNvPr>
          <p:cNvSpPr txBox="1"/>
          <p:nvPr/>
        </p:nvSpPr>
        <p:spPr>
          <a:xfrm>
            <a:off x="642257" y="1837900"/>
            <a:ext cx="3451364" cy="57554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000" err="1"/>
              <a:t>Sondages</a:t>
            </a:r>
            <a:endParaRPr lang="en-US" sz="2000"/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Points forts et </a:t>
            </a:r>
            <a:r>
              <a:rPr lang="en-US" sz="2000" err="1"/>
              <a:t>faibles</a:t>
            </a:r>
            <a:r>
              <a:rPr lang="en-US" sz="2000" dirty="0"/>
              <a:t> de la </a:t>
            </a:r>
            <a:r>
              <a:rPr lang="en-US" sz="2000" err="1"/>
              <a:t>gare</a:t>
            </a:r>
            <a:endParaRPr lang="en-US" sz="2000"/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err="1"/>
              <a:t>Événements</a:t>
            </a:r>
            <a:r>
              <a:rPr lang="en-US" sz="2000" dirty="0"/>
              <a:t> et </a:t>
            </a:r>
            <a:r>
              <a:rPr lang="en-US" sz="2000" err="1"/>
              <a:t>activités</a:t>
            </a:r>
            <a:r>
              <a:rPr lang="en-US" sz="2000" dirty="0"/>
              <a:t> </a:t>
            </a:r>
            <a:r>
              <a:rPr lang="en-US" sz="2000" err="1"/>
              <a:t>souhaités</a:t>
            </a:r>
            <a:r>
              <a:rPr lang="en-US" sz="2000" dirty="0"/>
              <a:t> par les </a:t>
            </a:r>
            <a:r>
              <a:rPr lang="en-US" sz="2000" err="1"/>
              <a:t>jeunes</a:t>
            </a:r>
            <a:r>
              <a:rPr lang="en-US" sz="2000" dirty="0"/>
              <a:t> 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Comment </a:t>
            </a:r>
            <a:r>
              <a:rPr lang="en-US" sz="2000" err="1"/>
              <a:t>rendre</a:t>
            </a:r>
            <a:r>
              <a:rPr lang="en-US" sz="2000" dirty="0"/>
              <a:t> la </a:t>
            </a:r>
            <a:r>
              <a:rPr lang="en-US" sz="2000" err="1"/>
              <a:t>gare</a:t>
            </a:r>
            <a:r>
              <a:rPr lang="en-US" sz="2000" dirty="0"/>
              <a:t> </a:t>
            </a:r>
            <a:r>
              <a:rPr lang="en-US" sz="2000" err="1"/>
              <a:t>moins</a:t>
            </a:r>
            <a:r>
              <a:rPr lang="en-US" sz="2000" dirty="0"/>
              <a:t> monotone?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err="1"/>
              <a:t>Commerces</a:t>
            </a:r>
            <a:r>
              <a:rPr lang="en-US" sz="2000" dirty="0"/>
              <a:t> </a:t>
            </a:r>
            <a:r>
              <a:rPr lang="en-US" sz="2000" err="1"/>
              <a:t>intéressants</a:t>
            </a:r>
            <a:r>
              <a:rPr lang="en-US" sz="2000" dirty="0"/>
              <a:t> pour les </a:t>
            </a:r>
            <a:r>
              <a:rPr lang="en-US" sz="2000" err="1"/>
              <a:t>jeunes</a:t>
            </a:r>
            <a:endParaRPr lang="fr-FR" sz="2000" cap="all"/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75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F83121-F67B-6247-952C-DA3FAA7A7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305" y="731747"/>
            <a:ext cx="11029616" cy="988332"/>
          </a:xfrm>
        </p:spPr>
        <p:txBody>
          <a:bodyPr/>
          <a:lstStyle/>
          <a:p>
            <a:pPr algn="ctr"/>
            <a:r>
              <a:rPr lang="en-US"/>
              <a:t>RÉSULTAT DU SONDAGE </a:t>
            </a:r>
          </a:p>
        </p:txBody>
      </p:sp>
      <p:pic>
        <p:nvPicPr>
          <p:cNvPr id="9" name="Content Placeholder 8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B4DFDDA-FF36-CC4F-8A18-D997E2B3251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170" y="2141155"/>
            <a:ext cx="7936248" cy="2569138"/>
          </a:xfrm>
        </p:spPr>
      </p:pic>
      <p:pic>
        <p:nvPicPr>
          <p:cNvPr id="8" name="Grafik 21" descr="A screenshot of a cell phone&#10;&#10;Description generated with very high confidence">
            <a:extLst>
              <a:ext uri="{FF2B5EF4-FFF2-40B4-BE49-F238E27FC236}">
                <a16:creationId xmlns="" xmlns:a16="http://schemas.microsoft.com/office/drawing/2014/main" id="{9319EBE1-3B2A-4437-B125-BF95DE583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9" y="729658"/>
            <a:ext cx="3771254" cy="6085896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="" xmlns:a16="http://schemas.microsoft.com/office/drawing/2014/main" id="{D890E38D-2ECA-2342-AF9B-1E5C83BA4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650" y="2623776"/>
            <a:ext cx="96647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4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B8B74C5-8467-40EA-8417-546DD0AFA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1" y="1113527"/>
            <a:ext cx="5194769" cy="557784"/>
          </a:xfrm>
        </p:spPr>
        <p:txBody>
          <a:bodyPr/>
          <a:lstStyle/>
          <a:p>
            <a:r>
              <a:rPr lang="fr-FR" sz="2600" b="1" dirty="0"/>
              <a:t>Les points forts de la gare: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2501C0E-7996-42AC-B9CE-7E1B3ACF7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4" y="2109668"/>
            <a:ext cx="5194766" cy="3751383"/>
          </a:xfrm>
        </p:spPr>
        <p:txBody>
          <a:bodyPr/>
          <a:lstStyle/>
          <a:p>
            <a:pPr marL="305435" indent="-305435"/>
            <a:r>
              <a:rPr lang="fr-FR" sz="2000" dirty="0"/>
              <a:t>Accessibilité à toutes les destinations grâce aux trains et aux bus</a:t>
            </a:r>
          </a:p>
          <a:p>
            <a:pPr marL="305435" indent="-305435"/>
            <a:r>
              <a:rPr lang="fr-FR" sz="2000" dirty="0"/>
              <a:t>Diversités culturelles</a:t>
            </a:r>
          </a:p>
          <a:p>
            <a:pPr marL="305435" indent="-305435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87EE090-8CCD-46DB-A66C-B2233EA897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6039" y="1126020"/>
            <a:ext cx="5194770" cy="553373"/>
          </a:xfrm>
        </p:spPr>
        <p:txBody>
          <a:bodyPr/>
          <a:lstStyle/>
          <a:p>
            <a:r>
              <a:rPr lang="fr-FR" sz="2600" b="1" dirty="0"/>
              <a:t>Les points faibles de la gare: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17A4DFF-939F-4038-B921-5884333F9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6037" y="2109667"/>
            <a:ext cx="5194771" cy="3539023"/>
          </a:xfrm>
        </p:spPr>
        <p:txBody>
          <a:bodyPr/>
          <a:lstStyle/>
          <a:p>
            <a:pPr marL="305435" indent="-305435"/>
            <a:r>
              <a:rPr lang="fr-FR" sz="2000" dirty="0"/>
              <a:t>Criminalité</a:t>
            </a:r>
            <a:endParaRPr lang="en-US" dirty="0"/>
          </a:p>
          <a:p>
            <a:pPr marL="305435" indent="-305435"/>
            <a:r>
              <a:rPr lang="fr-FR" sz="2000" dirty="0"/>
              <a:t>Mendiants</a:t>
            </a:r>
            <a:endParaRPr lang="fr-FR" dirty="0"/>
          </a:p>
          <a:p>
            <a:pPr marL="305435" indent="-305435"/>
            <a:r>
              <a:rPr lang="fr-FR" sz="2000" dirty="0"/>
              <a:t>Beaucoup de magasins vides et non-utilisés</a:t>
            </a:r>
          </a:p>
          <a:p>
            <a:pPr marL="305435" indent="-305435"/>
            <a:r>
              <a:rPr lang="fr-FR" sz="2000" dirty="0"/>
              <a:t>Chantier du tram</a:t>
            </a:r>
          </a:p>
          <a:p>
            <a:pPr marL="305435" indent="-305435"/>
            <a:r>
              <a:rPr lang="fr-FR" sz="2000" dirty="0"/>
              <a:t>Parkings absents ou trop chers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/>
          </a:p>
          <a:p>
            <a:pPr marL="305435" indent="-305435"/>
            <a:endParaRPr lang="en-US"/>
          </a:p>
        </p:txBody>
      </p:sp>
      <p:pic>
        <p:nvPicPr>
          <p:cNvPr id="9" name="Picture 9" descr="A group of people riding horses on a city street&#10;&#10;Description generated with very high confidence">
            <a:extLst>
              <a:ext uri="{FF2B5EF4-FFF2-40B4-BE49-F238E27FC236}">
                <a16:creationId xmlns="" xmlns:a16="http://schemas.microsoft.com/office/drawing/2014/main" id="{01AA3C6C-8D9A-4776-8DED-BFF491909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11" y="4092993"/>
            <a:ext cx="3202216" cy="21451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893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D651B61-325E-4E73-8445-38B0DE8AAA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42E5253-D3AC-4AC2-B766-8B34F13C2F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0AE8D57-436A-4073-9A75-15BB5949F8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CED7894-4F62-4A6C-8DB5-DB5BE08E9C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58B5DC-DDA9-4B12-8F2D-4A4735C1D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55" y="1073139"/>
            <a:ext cx="4973273" cy="1520556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Les genres  </a:t>
            </a:r>
            <a:r>
              <a:rPr lang="en-US" b="1" dirty="0" err="1"/>
              <a:t>d'événements</a:t>
            </a:r>
            <a:r>
              <a:rPr lang="en-US" b="1" dirty="0"/>
              <a:t>/</a:t>
            </a:r>
            <a:r>
              <a:rPr lang="en-US" b="1" dirty="0" err="1"/>
              <a:t>activités</a:t>
            </a:r>
            <a:r>
              <a:rPr lang="en-US" b="1" dirty="0"/>
              <a:t> que les </a:t>
            </a:r>
            <a:r>
              <a:rPr lang="en-US" b="1" dirty="0" err="1"/>
              <a:t>jeunes</a:t>
            </a:r>
            <a:r>
              <a:rPr lang="en-US" b="1" dirty="0"/>
              <a:t> </a:t>
            </a:r>
            <a:r>
              <a:rPr lang="en-US" b="1" dirty="0" err="1"/>
              <a:t>souhaitent</a:t>
            </a:r>
            <a:r>
              <a:rPr lang="en-US" b="1" dirty="0"/>
              <a:t> à la </a:t>
            </a:r>
            <a:r>
              <a:rPr lang="en-US" b="1" dirty="0" err="1"/>
              <a:t>gare</a:t>
            </a:r>
            <a:r>
              <a:rPr lang="en-US" b="1" dirty="0"/>
              <a:t>:</a:t>
            </a:r>
            <a:endParaRPr lang="lb-LU" b="1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E536F3B4-50F6-4C52-8F76-4EB1214719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435CAF-09D1-4D34-ACD7-B915B9ED3F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486" y="2977946"/>
            <a:ext cx="3838648" cy="40419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05435" indent="-305435"/>
            <a:r>
              <a:rPr lang="fr-LU" sz="2000" dirty="0"/>
              <a:t>Marché de Noël plus attractif </a:t>
            </a:r>
          </a:p>
          <a:p>
            <a:pPr marL="305435" indent="-305435"/>
            <a:r>
              <a:rPr lang="fr-LU" sz="2000" dirty="0"/>
              <a:t>Open Air: </a:t>
            </a:r>
            <a:r>
              <a:rPr lang="fr-LU" sz="2000" dirty="0" smtClean="0"/>
              <a:t>concerts </a:t>
            </a:r>
            <a:r>
              <a:rPr lang="fr-LU" sz="2000" dirty="0"/>
              <a:t>ou </a:t>
            </a:r>
            <a:r>
              <a:rPr lang="fr-LU" sz="2000" dirty="0" smtClean="0"/>
              <a:t>festivals</a:t>
            </a:r>
            <a:endParaRPr lang="fr-LU" sz="2000" dirty="0"/>
          </a:p>
          <a:p>
            <a:pPr marL="305435" indent="-305435"/>
            <a:r>
              <a:rPr lang="fr-LU" sz="2000" dirty="0"/>
              <a:t>Cafés/Lunchs pour jeunes</a:t>
            </a:r>
          </a:p>
          <a:p>
            <a:pPr marL="305435" indent="-305435"/>
            <a:r>
              <a:rPr lang="fr-LU" sz="2000" dirty="0"/>
              <a:t>Public </a:t>
            </a:r>
            <a:r>
              <a:rPr lang="fr-LU" sz="2000" dirty="0" err="1"/>
              <a:t>Viewing</a:t>
            </a:r>
          </a:p>
          <a:p>
            <a:pPr marL="305435" indent="-305435"/>
            <a:endParaRPr lang="fr-LU" dirty="0"/>
          </a:p>
          <a:p>
            <a:pPr marL="305435" indent="-305435"/>
            <a:endParaRPr lang="fr-LU" dirty="0"/>
          </a:p>
          <a:p>
            <a:pPr marL="305435" indent="-305435"/>
            <a:endParaRPr lang="en-US" dirty="0"/>
          </a:p>
          <a:p>
            <a:pPr marL="305435" indent="-305435"/>
            <a:endParaRPr lang="en-US" dirty="0"/>
          </a:p>
        </p:txBody>
      </p:sp>
      <p:pic>
        <p:nvPicPr>
          <p:cNvPr id="5" name="Picture 5" descr="A picture containing building, sign, table, standing&#10;&#10;Description generated with very high confidence">
            <a:extLst>
              <a:ext uri="{FF2B5EF4-FFF2-40B4-BE49-F238E27FC236}">
                <a16:creationId xmlns="" xmlns:a16="http://schemas.microsoft.com/office/drawing/2014/main" id="{2C4389F2-E6F8-4788-BC56-6D41EA153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103" y="496478"/>
            <a:ext cx="6462676" cy="45243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1358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E6C8E6EB-4C59-429B-97E4-72A058CFC4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B5B90362-AFCC-46A9-B41C-A257A8C5B3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F71EF7F1-38BA-471D-8CD4-2A9AE8E355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4" descr="A group of people sitting at a train station&#10;&#10;Description generated with high confidence">
            <a:extLst>
              <a:ext uri="{FF2B5EF4-FFF2-40B4-BE49-F238E27FC236}">
                <a16:creationId xmlns="" xmlns:a16="http://schemas.microsoft.com/office/drawing/2014/main" id="{2593AE55-18F9-4126-997B-358D5A1E9B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36B822CC-7DA9-4417-AA94-64CEB676F0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4797" y="849057"/>
            <a:ext cx="3703320" cy="9499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AFA01E88-71CC-4FF3-9E81-51E0C32B45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5983" y="1001486"/>
            <a:ext cx="3702134" cy="4213747"/>
          </a:xfrm>
          <a:prstGeom prst="rect">
            <a:avLst/>
          </a:prstGeom>
          <a:solidFill>
            <a:schemeClr val="bg1">
              <a:alpha val="95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FD8489-6A4D-4661-A9BD-4F70D6383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507" y="1611147"/>
            <a:ext cx="3374265" cy="938766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Comment </a:t>
            </a:r>
            <a:r>
              <a:rPr lang="en-US" dirty="0" err="1">
                <a:solidFill>
                  <a:schemeClr val="tx1"/>
                </a:solidFill>
              </a:rPr>
              <a:t>rendre</a:t>
            </a:r>
            <a:r>
              <a:rPr lang="en-US" dirty="0">
                <a:solidFill>
                  <a:schemeClr val="tx1"/>
                </a:solidFill>
              </a:rPr>
              <a:t> la </a:t>
            </a:r>
            <a:r>
              <a:rPr lang="en-US" dirty="0" err="1">
                <a:solidFill>
                  <a:schemeClr val="tx1"/>
                </a:solidFill>
              </a:rPr>
              <a:t>gare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moins</a:t>
            </a:r>
            <a:r>
              <a:rPr lang="en-US" dirty="0">
                <a:solidFill>
                  <a:schemeClr val="tx1"/>
                </a:solidFill>
              </a:rPr>
              <a:t> monotone?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9B56B32-4F33-4E1B-81AA-691C21E09C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20573" y="2079306"/>
            <a:ext cx="3466573" cy="290443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/>
            <a:endParaRPr lang="en-US" sz="1600"/>
          </a:p>
          <a:p>
            <a:pPr marL="0" indent="0">
              <a:buNone/>
            </a:pPr>
            <a:r>
              <a:rPr lang="en-US" sz="2000" dirty="0" err="1"/>
              <a:t>Volonté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d’une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gare</a:t>
            </a:r>
            <a:r>
              <a:rPr lang="en-US" sz="2000" dirty="0">
                <a:ea typeface="+mn-lt"/>
                <a:cs typeface="+mn-lt"/>
              </a:rPr>
              <a:t> plus belle, plus</a:t>
            </a:r>
            <a:r>
              <a:rPr lang="en-US" sz="2000" dirty="0"/>
              <a:t> ouverte, plus </a:t>
            </a:r>
            <a:r>
              <a:rPr lang="en-US" sz="2000" dirty="0" err="1"/>
              <a:t>lumineuse</a:t>
            </a:r>
            <a:r>
              <a:rPr lang="en-US" sz="2000" dirty="0"/>
              <a:t>, </a:t>
            </a:r>
            <a:r>
              <a:rPr lang="en-US" sz="2000" dirty="0" err="1"/>
              <a:t>dotée</a:t>
            </a:r>
            <a:r>
              <a:rPr lang="en-US" sz="2000" dirty="0"/>
              <a:t> </a:t>
            </a:r>
            <a:r>
              <a:rPr lang="en-US" sz="2000" dirty="0" err="1"/>
              <a:t>d’espaces</a:t>
            </a:r>
            <a:r>
              <a:rPr lang="en-US" sz="2000" dirty="0"/>
              <a:t> verts.</a:t>
            </a:r>
          </a:p>
          <a:p>
            <a:pPr marL="0" indent="0">
              <a:buNone/>
            </a:pPr>
            <a:r>
              <a:rPr lang="en-US" sz="2000" dirty="0"/>
              <a:t>Par </a:t>
            </a:r>
            <a:r>
              <a:rPr lang="en-US" sz="2000" dirty="0" err="1"/>
              <a:t>exemple</a:t>
            </a:r>
            <a:r>
              <a:rPr lang="en-US" sz="2000" dirty="0"/>
              <a:t>:</a:t>
            </a:r>
          </a:p>
          <a:p>
            <a:pPr marL="305435" indent="-305435"/>
            <a:r>
              <a:rPr lang="en-US" sz="2000" strike="sngStrike" dirty="0">
                <a:hlinkClick r:id="rId3"/>
              </a:rPr>
              <a:t>#</a:t>
            </a:r>
            <a:r>
              <a:rPr lang="en-US" sz="2000" b="1" dirty="0">
                <a:hlinkClick r:id="rId3"/>
              </a:rPr>
              <a:t>GareDuNord2024</a:t>
            </a:r>
            <a:r>
              <a:rPr lang="en-US" sz="2000" dirty="0"/>
              <a:t> à Paris</a:t>
            </a:r>
          </a:p>
        </p:txBody>
      </p:sp>
    </p:spTree>
    <p:extLst>
      <p:ext uri="{BB962C8B-B14F-4D97-AF65-F5344CB8AC3E}">
        <p14:creationId xmlns:p14="http://schemas.microsoft.com/office/powerpoint/2010/main" val="1687122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 descr="A light that is filled with traffic at night&#10;&#10;Description generated with high confidence">
            <a:extLst>
              <a:ext uri="{FF2B5EF4-FFF2-40B4-BE49-F238E27FC236}">
                <a16:creationId xmlns="" xmlns:a16="http://schemas.microsoft.com/office/drawing/2014/main" id="{4D8AADFB-75A5-43C1-A934-F0F128EBED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88" b="1286"/>
          <a:stretch/>
        </p:blipFill>
        <p:spPr>
          <a:xfrm>
            <a:off x="20" y="-918"/>
            <a:ext cx="6095971" cy="3429000"/>
          </a:xfrm>
          <a:prstGeom prst="rect">
            <a:avLst/>
          </a:prstGeom>
        </p:spPr>
      </p:pic>
      <p:pic>
        <p:nvPicPr>
          <p:cNvPr id="10" name="Picture 11" descr="A large white building&#10;&#10;Description generated with very high confidence">
            <a:extLst>
              <a:ext uri="{FF2B5EF4-FFF2-40B4-BE49-F238E27FC236}">
                <a16:creationId xmlns="" xmlns:a16="http://schemas.microsoft.com/office/drawing/2014/main" id="{40188D68-8162-4E2B-A0FE-686458F367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37" b="10487"/>
          <a:stretch/>
        </p:blipFill>
        <p:spPr>
          <a:xfrm>
            <a:off x="20" y="3429000"/>
            <a:ext cx="6095971" cy="3429000"/>
          </a:xfrm>
          <a:prstGeom prst="rect">
            <a:avLst/>
          </a:prstGeom>
        </p:spPr>
      </p:pic>
      <p:pic>
        <p:nvPicPr>
          <p:cNvPr id="4" name="Picture 4" descr="A colorful umbrella&#10;&#10;Description generated with very high confidence">
            <a:extLst>
              <a:ext uri="{FF2B5EF4-FFF2-40B4-BE49-F238E27FC236}">
                <a16:creationId xmlns="" xmlns:a16="http://schemas.microsoft.com/office/drawing/2014/main" id="{2AD332C3-FA82-400D-9C7E-B33E069244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88" r="33401"/>
          <a:stretch/>
        </p:blipFill>
        <p:spPr>
          <a:xfrm>
            <a:off x="6095999" y="10"/>
            <a:ext cx="6096001" cy="6857988"/>
          </a:xfrm>
          <a:prstGeom prst="rect">
            <a:avLst/>
          </a:prstGeom>
        </p:spPr>
      </p:pic>
      <p:sp>
        <p:nvSpPr>
          <p:cNvPr id="82" name="Rectangle 54">
            <a:extLst>
              <a:ext uri="{FF2B5EF4-FFF2-40B4-BE49-F238E27FC236}">
                <a16:creationId xmlns="" xmlns:a16="http://schemas.microsoft.com/office/drawing/2014/main" id="{E80C69F4-D257-4D05-B5F6-6799319A46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4045" y="-460"/>
            <a:ext cx="9144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56">
            <a:extLst>
              <a:ext uri="{FF2B5EF4-FFF2-40B4-BE49-F238E27FC236}">
                <a16:creationId xmlns="" xmlns:a16="http://schemas.microsoft.com/office/drawing/2014/main" id="{36B822CC-7DA9-4417-AA94-64CEB676F0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4797" y="849057"/>
            <a:ext cx="3703320" cy="9499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4" name="Rectangle 58">
            <a:extLst>
              <a:ext uri="{FF2B5EF4-FFF2-40B4-BE49-F238E27FC236}">
                <a16:creationId xmlns="" xmlns:a16="http://schemas.microsoft.com/office/drawing/2014/main" id="{7C735CB0-ABEB-4E8D-BB04-F35F2212B2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008376" y="374444"/>
            <a:ext cx="91440" cy="61081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60">
            <a:extLst>
              <a:ext uri="{FF2B5EF4-FFF2-40B4-BE49-F238E27FC236}">
                <a16:creationId xmlns="" xmlns:a16="http://schemas.microsoft.com/office/drawing/2014/main" id="{AFA01E88-71CC-4FF3-9E81-51E0C32B45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5983" y="1001486"/>
            <a:ext cx="3702134" cy="4213747"/>
          </a:xfrm>
          <a:prstGeom prst="rect">
            <a:avLst/>
          </a:prstGeom>
          <a:solidFill>
            <a:schemeClr val="bg1">
              <a:alpha val="95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38E548-6E6D-4D3D-B9E3-D684B1AC1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507" y="1511213"/>
            <a:ext cx="3374265" cy="93876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r-FR" dirty="0">
                <a:solidFill>
                  <a:schemeClr val="tx1"/>
                </a:solidFill>
                <a:latin typeface="Century Schoolbook"/>
              </a:rPr>
              <a:t>Décorations volantes entre les bâtiments</a:t>
            </a:r>
            <a:endParaRPr lang="en-US" dirty="0">
              <a:solidFill>
                <a:schemeClr val="tx1"/>
              </a:solidFill>
              <a:latin typeface="Century Schoolboo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35A7366-5514-4D55-9A67-9A40E15E7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508" y="2266683"/>
            <a:ext cx="3266704" cy="2704562"/>
          </a:xfrm>
        </p:spPr>
        <p:txBody>
          <a:bodyPr>
            <a:normAutofit/>
          </a:bodyPr>
          <a:lstStyle/>
          <a:p>
            <a:pPr marL="305435" indent="-305435">
              <a:buClr>
                <a:srgbClr val="614390"/>
              </a:buClr>
            </a:pPr>
            <a:endParaRPr lang="fr-FR" sz="1600">
              <a:ea typeface="+mn-lt"/>
              <a:cs typeface="+mn-lt"/>
            </a:endParaRPr>
          </a:p>
          <a:p>
            <a:pPr marL="305435" indent="-305435">
              <a:buClr>
                <a:srgbClr val="614390"/>
              </a:buClr>
            </a:pPr>
            <a:endParaRPr lang="fr-FR" sz="1600">
              <a:ea typeface="+mn-lt"/>
              <a:cs typeface="+mn-lt"/>
            </a:endParaRPr>
          </a:p>
          <a:p>
            <a:pPr marL="305435" indent="-305435">
              <a:buClr>
                <a:srgbClr val="614390"/>
              </a:buClr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756849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A picture containing building, toy, sitting, small&#10;&#10;Description generated with very high confidence">
            <a:extLst>
              <a:ext uri="{FF2B5EF4-FFF2-40B4-BE49-F238E27FC236}">
                <a16:creationId xmlns="" xmlns:a16="http://schemas.microsoft.com/office/drawing/2014/main" id="{C348B547-9206-43B5-8A55-26A18AB59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77" b="9953"/>
          <a:stretch/>
        </p:blipFill>
        <p:spPr>
          <a:xfrm>
            <a:off x="20" y="-918"/>
            <a:ext cx="6095971" cy="3429000"/>
          </a:xfrm>
          <a:prstGeom prst="rect">
            <a:avLst/>
          </a:prstGeom>
        </p:spPr>
      </p:pic>
      <p:pic>
        <p:nvPicPr>
          <p:cNvPr id="12" name="Picture 13" descr="A building with a store on a city street&#10;&#10;Description generated with very high confidence">
            <a:extLst>
              <a:ext uri="{FF2B5EF4-FFF2-40B4-BE49-F238E27FC236}">
                <a16:creationId xmlns="" xmlns:a16="http://schemas.microsoft.com/office/drawing/2014/main" id="{A0831488-1D98-4923-BE59-A728BC95DD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27" b="3225"/>
          <a:stretch/>
        </p:blipFill>
        <p:spPr>
          <a:xfrm>
            <a:off x="20" y="3429000"/>
            <a:ext cx="6095971" cy="3429000"/>
          </a:xfrm>
          <a:prstGeom prst="rect">
            <a:avLst/>
          </a:prstGeom>
        </p:spPr>
      </p:pic>
      <p:pic>
        <p:nvPicPr>
          <p:cNvPr id="18" name="Picture 19" descr="A sign on the side of a road&#10;&#10;Description generated with high confidence">
            <a:extLst>
              <a:ext uri="{FF2B5EF4-FFF2-40B4-BE49-F238E27FC236}">
                <a16:creationId xmlns="" xmlns:a16="http://schemas.microsoft.com/office/drawing/2014/main" id="{7C0538FE-E580-45A3-B33C-6EB629DF90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7" r="16667"/>
          <a:stretch/>
        </p:blipFill>
        <p:spPr>
          <a:xfrm>
            <a:off x="6049536" y="27888"/>
            <a:ext cx="6142464" cy="6969500"/>
          </a:xfrm>
          <a:prstGeom prst="rect">
            <a:avLst/>
          </a:prstGeom>
        </p:spPr>
      </p:pic>
      <p:sp>
        <p:nvSpPr>
          <p:cNvPr id="131" name="Rectangle 130">
            <a:extLst>
              <a:ext uri="{FF2B5EF4-FFF2-40B4-BE49-F238E27FC236}">
                <a16:creationId xmlns="" xmlns:a16="http://schemas.microsoft.com/office/drawing/2014/main" id="{E80C69F4-D257-4D05-B5F6-6799319A46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4045" y="-460"/>
            <a:ext cx="9144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32">
            <a:extLst>
              <a:ext uri="{FF2B5EF4-FFF2-40B4-BE49-F238E27FC236}">
                <a16:creationId xmlns="" xmlns:a16="http://schemas.microsoft.com/office/drawing/2014/main" id="{36B822CC-7DA9-4417-AA94-64CEB676F0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4797" y="849057"/>
            <a:ext cx="3703320" cy="9499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5" name="Rectangle 134">
            <a:extLst>
              <a:ext uri="{FF2B5EF4-FFF2-40B4-BE49-F238E27FC236}">
                <a16:creationId xmlns="" xmlns:a16="http://schemas.microsoft.com/office/drawing/2014/main" id="{7C735CB0-ABEB-4E8D-BB04-F35F2212B2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008376" y="374444"/>
            <a:ext cx="91440" cy="61081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="" xmlns:a16="http://schemas.microsoft.com/office/drawing/2014/main" id="{AFA01E88-71CC-4FF3-9E81-51E0C32B45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5983" y="1001486"/>
            <a:ext cx="3702134" cy="4213747"/>
          </a:xfrm>
          <a:prstGeom prst="rect">
            <a:avLst/>
          </a:prstGeom>
          <a:solidFill>
            <a:schemeClr val="bg1">
              <a:alpha val="95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ED6FDD-10D3-4D3B-867B-CCE0B9952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015" y="1548688"/>
            <a:ext cx="3374265" cy="123856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 dirty="0">
                <a:solidFill>
                  <a:schemeClr val="tx1"/>
                </a:solidFill>
                <a:ea typeface="+mj-lt"/>
                <a:cs typeface="+mj-lt"/>
              </a:rPr>
              <a:t>Décorations du chantier </a:t>
            </a:r>
            <a:r>
              <a:rPr lang="fr-FR" dirty="0">
                <a:ea typeface="+mj-lt"/>
                <a:cs typeface="+mj-lt"/>
              </a:rPr>
              <a:t/>
            </a:r>
            <a:br>
              <a:rPr lang="fr-FR" dirty="0">
                <a:ea typeface="+mj-lt"/>
                <a:cs typeface="+mj-lt"/>
              </a:rPr>
            </a:br>
            <a:endParaRPr lang="fr-FR" dirty="0">
              <a:solidFill>
                <a:schemeClr val="tx1"/>
              </a:solidFill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3742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11">
            <a:extLst>
              <a:ext uri="{FF2B5EF4-FFF2-40B4-BE49-F238E27FC236}">
                <a16:creationId xmlns="" xmlns:a16="http://schemas.microsoft.com/office/drawing/2014/main" id="{910015B9-6046-41B8-83BD-71778D2F97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13">
            <a:extLst>
              <a:ext uri="{FF2B5EF4-FFF2-40B4-BE49-F238E27FC236}">
                <a16:creationId xmlns="" xmlns:a16="http://schemas.microsoft.com/office/drawing/2014/main" id="{53908232-52E2-4794-A6C1-54300FB989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Rectangle 15">
            <a:extLst>
              <a:ext uri="{FF2B5EF4-FFF2-40B4-BE49-F238E27FC236}">
                <a16:creationId xmlns="" xmlns:a16="http://schemas.microsoft.com/office/drawing/2014/main" id="{D2B9299F-BED7-44C5-9CC5-E542F9193C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17">
            <a:extLst>
              <a:ext uri="{FF2B5EF4-FFF2-40B4-BE49-F238E27FC236}">
                <a16:creationId xmlns="" xmlns:a16="http://schemas.microsoft.com/office/drawing/2014/main" id="{E9DDF273-E040-4765-AD05-872458E137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52" name="Rectangle 19">
            <a:extLst>
              <a:ext uri="{FF2B5EF4-FFF2-40B4-BE49-F238E27FC236}">
                <a16:creationId xmlns="" xmlns:a16="http://schemas.microsoft.com/office/drawing/2014/main" id="{D6D7A0BC-0046-4CAA-8E7F-DCAFE511EA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7A50F3-5A92-D340-B42E-DBBF17AAB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26" y="-188867"/>
            <a:ext cx="10993549" cy="14750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RÉSULTAT DU SONDAGE</a:t>
            </a:r>
          </a:p>
        </p:txBody>
      </p:sp>
      <p:sp>
        <p:nvSpPr>
          <p:cNvPr id="53" name="Rectangle 21">
            <a:extLst>
              <a:ext uri="{FF2B5EF4-FFF2-40B4-BE49-F238E27FC236}">
                <a16:creationId xmlns="" xmlns:a16="http://schemas.microsoft.com/office/drawing/2014/main" id="{E7C6334F-6411-41EC-AD7D-179EDD8B58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Rectangle 23">
            <a:extLst>
              <a:ext uri="{FF2B5EF4-FFF2-40B4-BE49-F238E27FC236}">
                <a16:creationId xmlns="" xmlns:a16="http://schemas.microsoft.com/office/drawing/2014/main" id="{E6B02CEE-3AF8-4349-9B3E-8970E6DF62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Rectangle 25">
            <a:extLst>
              <a:ext uri="{FF2B5EF4-FFF2-40B4-BE49-F238E27FC236}">
                <a16:creationId xmlns="" xmlns:a16="http://schemas.microsoft.com/office/drawing/2014/main" id="{AAA01CF0-3FB5-44EB-B7DE-F2E86374C2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9F13F589-AE21-F54B-8FBB-FD076DE7B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408" y="1458823"/>
            <a:ext cx="9703581" cy="295959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D7E622BD-F1AD-6E4E-B93D-0C3284FA4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408" y="4368446"/>
            <a:ext cx="10946800" cy="232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7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videndVTI">
  <a:themeElements>
    <a:clrScheme name="DividendVT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537685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Century School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153</Words>
  <Application>Microsoft Macintosh PowerPoint</Application>
  <PresentationFormat>Breitbild</PresentationFormat>
  <Paragraphs>74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Century Schoolbook</vt:lpstr>
      <vt:lpstr>Franklin Gothic Book</vt:lpstr>
      <vt:lpstr>Wingdings 2</vt:lpstr>
      <vt:lpstr>DividendVTI</vt:lpstr>
      <vt:lpstr>Projet de collaboration entre  la Ville de Luxembourg et l'ECG  problématique: Comment augmenter l'attractivité de la gare pendant et après le chantier?</vt:lpstr>
      <vt:lpstr>Sommaire:</vt:lpstr>
      <vt:lpstr>RÉSULTAT DU SONDAGE </vt:lpstr>
      <vt:lpstr>PowerPoint-Präsentation</vt:lpstr>
      <vt:lpstr>Les genres  d'événements/activités que les jeunes souhaitent à la gare:</vt:lpstr>
      <vt:lpstr>Comment rendre la gare moins monotone?</vt:lpstr>
      <vt:lpstr>Décorations volantes entre les bâtiments</vt:lpstr>
      <vt:lpstr>Décorations du chantier  </vt:lpstr>
      <vt:lpstr>RÉSULTAT DU SONDAGE</vt:lpstr>
      <vt:lpstr>Les types de commerce intéressants pour les jeunes:</vt:lpstr>
      <vt:lpstr>RÉSULTAT DU SONDAGE </vt:lpstr>
      <vt:lpstr>Merci pour votre attention! 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 de collaboration Ville de Luxembourg et ECG  Comment augmenter l'attractivité de la gare pendant les chantiers?</dc:title>
  <dc:creator>SILVA SOUSA Alcides (ECG)</dc:creator>
  <cp:lastModifiedBy>EWEN Marylène</cp:lastModifiedBy>
  <cp:revision>130</cp:revision>
  <dcterms:created xsi:type="dcterms:W3CDTF">2019-12-03T12:57:25Z</dcterms:created>
  <dcterms:modified xsi:type="dcterms:W3CDTF">2019-12-08T10:06:16Z</dcterms:modified>
</cp:coreProperties>
</file>